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73" r:id="rId3"/>
    <p:sldId id="290" r:id="rId4"/>
    <p:sldId id="317" r:id="rId5"/>
    <p:sldId id="274" r:id="rId6"/>
    <p:sldId id="362" r:id="rId7"/>
    <p:sldId id="286" r:id="rId8"/>
    <p:sldId id="363" r:id="rId9"/>
    <p:sldId id="361" r:id="rId10"/>
    <p:sldId id="276" r:id="rId11"/>
    <p:sldId id="291" r:id="rId12"/>
    <p:sldId id="319" r:id="rId13"/>
    <p:sldId id="279" r:id="rId14"/>
    <p:sldId id="320" r:id="rId15"/>
    <p:sldId id="321" r:id="rId16"/>
    <p:sldId id="306" r:id="rId17"/>
    <p:sldId id="334" r:id="rId18"/>
    <p:sldId id="322" r:id="rId19"/>
    <p:sldId id="307" r:id="rId20"/>
    <p:sldId id="316" r:id="rId21"/>
    <p:sldId id="323" r:id="rId22"/>
    <p:sldId id="350" r:id="rId23"/>
    <p:sldId id="345" r:id="rId24"/>
    <p:sldId id="346" r:id="rId25"/>
    <p:sldId id="347" r:id="rId26"/>
    <p:sldId id="348" r:id="rId27"/>
    <p:sldId id="349" r:id="rId28"/>
    <p:sldId id="299" r:id="rId29"/>
    <p:sldId id="351" r:id="rId30"/>
    <p:sldId id="310" r:id="rId31"/>
    <p:sldId id="352" r:id="rId32"/>
    <p:sldId id="353" r:id="rId33"/>
    <p:sldId id="354" r:id="rId34"/>
    <p:sldId id="355" r:id="rId35"/>
    <p:sldId id="356" r:id="rId36"/>
    <p:sldId id="357" r:id="rId37"/>
    <p:sldId id="358" r:id="rId38"/>
    <p:sldId id="300" r:id="rId39"/>
    <p:sldId id="314" r:id="rId40"/>
    <p:sldId id="325" r:id="rId41"/>
    <p:sldId id="359" r:id="rId42"/>
    <p:sldId id="313" r:id="rId43"/>
    <p:sldId id="315" r:id="rId44"/>
    <p:sldId id="327" r:id="rId45"/>
    <p:sldId id="328" r:id="rId46"/>
    <p:sldId id="329" r:id="rId47"/>
    <p:sldId id="331" r:id="rId48"/>
    <p:sldId id="289" r:id="rId49"/>
    <p:sldId id="360" r:id="rId50"/>
    <p:sldId id="364" r:id="rId51"/>
    <p:sldId id="365" r:id="rId52"/>
    <p:sldId id="366" r:id="rId53"/>
    <p:sldId id="367"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96" autoAdjust="0"/>
    <p:restoredTop sz="79974" autoAdjust="0"/>
  </p:normalViewPr>
  <p:slideViewPr>
    <p:cSldViewPr>
      <p:cViewPr>
        <p:scale>
          <a:sx n="60" d="100"/>
          <a:sy n="60" d="100"/>
        </p:scale>
        <p:origin x="-2102"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1DAB67-B9D8-4A95-B129-D0BC74B4BE0B}" type="doc">
      <dgm:prSet loTypeId="urn:microsoft.com/office/officeart/2005/8/layout/arrow2" loCatId="process" qsTypeId="urn:microsoft.com/office/officeart/2005/8/quickstyle/simple1" qsCatId="simple" csTypeId="urn:microsoft.com/office/officeart/2005/8/colors/accent1_2" csCatId="accent1" phldr="1"/>
      <dgm:spPr/>
    </dgm:pt>
    <dgm:pt modelId="{E19FC9D9-CAA5-4241-BF2F-778EACAA4A67}">
      <dgm:prSet phldrT="[Text]"/>
      <dgm:spPr/>
      <dgm:t>
        <a:bodyPr/>
        <a:lstStyle/>
        <a:p>
          <a:r>
            <a:rPr lang="en-US" dirty="0" smtClean="0"/>
            <a:t>Data In</a:t>
          </a:r>
          <a:endParaRPr lang="en-ZA" dirty="0"/>
        </a:p>
      </dgm:t>
    </dgm:pt>
    <dgm:pt modelId="{966EC3F3-B9A6-4822-BEDE-AD7E9FA4CCC1}" type="parTrans" cxnId="{B3B79960-ED9C-49CA-A26A-FEED05051612}">
      <dgm:prSet/>
      <dgm:spPr/>
      <dgm:t>
        <a:bodyPr/>
        <a:lstStyle/>
        <a:p>
          <a:endParaRPr lang="en-US"/>
        </a:p>
      </dgm:t>
    </dgm:pt>
    <dgm:pt modelId="{B71E1CD6-AF7F-4554-B3BD-071BC4F85F9A}" type="sibTrans" cxnId="{B3B79960-ED9C-49CA-A26A-FEED05051612}">
      <dgm:prSet/>
      <dgm:spPr/>
      <dgm:t>
        <a:bodyPr/>
        <a:lstStyle/>
        <a:p>
          <a:endParaRPr lang="en-US"/>
        </a:p>
      </dgm:t>
    </dgm:pt>
    <dgm:pt modelId="{C085E300-AD8B-4A76-A842-1FFD8B932671}">
      <dgm:prSet phldrT="[Text]"/>
      <dgm:spPr/>
      <dgm:t>
        <a:bodyPr/>
        <a:lstStyle/>
        <a:p>
          <a:r>
            <a:rPr lang="en-US" dirty="0" smtClean="0"/>
            <a:t>Analysis</a:t>
          </a:r>
          <a:endParaRPr lang="en-ZA" dirty="0"/>
        </a:p>
      </dgm:t>
    </dgm:pt>
    <dgm:pt modelId="{CE58EBFB-BA59-41B5-85D6-3679FDDAB941}" type="parTrans" cxnId="{058A0564-CB25-497B-AC5D-DFDE9CE2DED8}">
      <dgm:prSet/>
      <dgm:spPr/>
      <dgm:t>
        <a:bodyPr/>
        <a:lstStyle/>
        <a:p>
          <a:endParaRPr lang="en-US"/>
        </a:p>
      </dgm:t>
    </dgm:pt>
    <dgm:pt modelId="{A1D58F5A-F854-4220-9F9C-9682D6C036E7}" type="sibTrans" cxnId="{058A0564-CB25-497B-AC5D-DFDE9CE2DED8}">
      <dgm:prSet/>
      <dgm:spPr/>
      <dgm:t>
        <a:bodyPr/>
        <a:lstStyle/>
        <a:p>
          <a:endParaRPr lang="en-US"/>
        </a:p>
      </dgm:t>
    </dgm:pt>
    <dgm:pt modelId="{8ADD5B4E-50F8-4D75-850C-E43E319C96C9}">
      <dgm:prSet phldrT="[Text]"/>
      <dgm:spPr/>
      <dgm:t>
        <a:bodyPr/>
        <a:lstStyle/>
        <a:p>
          <a:r>
            <a:rPr lang="en-US" dirty="0" smtClean="0"/>
            <a:t>Information out</a:t>
          </a:r>
          <a:endParaRPr lang="en-ZA" dirty="0"/>
        </a:p>
      </dgm:t>
    </dgm:pt>
    <dgm:pt modelId="{F8E9AD9C-D63F-4A8E-BFB9-DF2B77367F78}" type="parTrans" cxnId="{28444D54-0EB3-455E-A666-D5D605D072A1}">
      <dgm:prSet/>
      <dgm:spPr/>
      <dgm:t>
        <a:bodyPr/>
        <a:lstStyle/>
        <a:p>
          <a:endParaRPr lang="en-US"/>
        </a:p>
      </dgm:t>
    </dgm:pt>
    <dgm:pt modelId="{172FA963-DCD5-4620-8D0C-E88E438051DB}" type="sibTrans" cxnId="{28444D54-0EB3-455E-A666-D5D605D072A1}">
      <dgm:prSet/>
      <dgm:spPr/>
      <dgm:t>
        <a:bodyPr/>
        <a:lstStyle/>
        <a:p>
          <a:endParaRPr lang="en-US"/>
        </a:p>
      </dgm:t>
    </dgm:pt>
    <dgm:pt modelId="{E2F053BD-5FDC-4484-8B29-5B5C5B6A4536}" type="pres">
      <dgm:prSet presAssocID="{581DAB67-B9D8-4A95-B129-D0BC74B4BE0B}" presName="arrowDiagram" presStyleCnt="0">
        <dgm:presLayoutVars>
          <dgm:chMax val="5"/>
          <dgm:dir/>
          <dgm:resizeHandles val="exact"/>
        </dgm:presLayoutVars>
      </dgm:prSet>
      <dgm:spPr/>
    </dgm:pt>
    <dgm:pt modelId="{77B7D2D9-B04E-4A5A-B1CC-220934C59B3A}" type="pres">
      <dgm:prSet presAssocID="{581DAB67-B9D8-4A95-B129-D0BC74B4BE0B}" presName="arrow" presStyleLbl="bgShp" presStyleIdx="0" presStyleCnt="1"/>
      <dgm:spPr/>
    </dgm:pt>
    <dgm:pt modelId="{09A3BE91-0715-4C46-A19F-8454FA129788}" type="pres">
      <dgm:prSet presAssocID="{581DAB67-B9D8-4A95-B129-D0BC74B4BE0B}" presName="arrowDiagram3" presStyleCnt="0"/>
      <dgm:spPr/>
    </dgm:pt>
    <dgm:pt modelId="{C6B60689-B702-4CC9-AFA6-C1686B9B2497}" type="pres">
      <dgm:prSet presAssocID="{E19FC9D9-CAA5-4241-BF2F-778EACAA4A67}" presName="bullet3a" presStyleLbl="node1" presStyleIdx="0" presStyleCnt="3"/>
      <dgm:spPr/>
    </dgm:pt>
    <dgm:pt modelId="{910FF49F-82A8-41C5-8821-E9C7FAFB6F43}" type="pres">
      <dgm:prSet presAssocID="{E19FC9D9-CAA5-4241-BF2F-778EACAA4A67}" presName="textBox3a" presStyleLbl="revTx" presStyleIdx="0" presStyleCnt="3">
        <dgm:presLayoutVars>
          <dgm:bulletEnabled val="1"/>
        </dgm:presLayoutVars>
      </dgm:prSet>
      <dgm:spPr/>
      <dgm:t>
        <a:bodyPr/>
        <a:lstStyle/>
        <a:p>
          <a:endParaRPr lang="en-ZA"/>
        </a:p>
      </dgm:t>
    </dgm:pt>
    <dgm:pt modelId="{69020C45-E392-4911-B84D-6F260206F64E}" type="pres">
      <dgm:prSet presAssocID="{C085E300-AD8B-4A76-A842-1FFD8B932671}" presName="bullet3b" presStyleLbl="node1" presStyleIdx="1" presStyleCnt="3"/>
      <dgm:spPr/>
    </dgm:pt>
    <dgm:pt modelId="{55887279-9CBD-41F7-B84E-77F0B075B30B}" type="pres">
      <dgm:prSet presAssocID="{C085E300-AD8B-4A76-A842-1FFD8B932671}" presName="textBox3b" presStyleLbl="revTx" presStyleIdx="1" presStyleCnt="3">
        <dgm:presLayoutVars>
          <dgm:bulletEnabled val="1"/>
        </dgm:presLayoutVars>
      </dgm:prSet>
      <dgm:spPr/>
      <dgm:t>
        <a:bodyPr/>
        <a:lstStyle/>
        <a:p>
          <a:endParaRPr lang="en-ZA"/>
        </a:p>
      </dgm:t>
    </dgm:pt>
    <dgm:pt modelId="{023315DB-D58F-4A7F-8048-AF2E613A17CA}" type="pres">
      <dgm:prSet presAssocID="{8ADD5B4E-50F8-4D75-850C-E43E319C96C9}" presName="bullet3c" presStyleLbl="node1" presStyleIdx="2" presStyleCnt="3"/>
      <dgm:spPr/>
    </dgm:pt>
    <dgm:pt modelId="{02772C6C-397D-49D3-858C-9568C362455F}" type="pres">
      <dgm:prSet presAssocID="{8ADD5B4E-50F8-4D75-850C-E43E319C96C9}" presName="textBox3c" presStyleLbl="revTx" presStyleIdx="2" presStyleCnt="3">
        <dgm:presLayoutVars>
          <dgm:bulletEnabled val="1"/>
        </dgm:presLayoutVars>
      </dgm:prSet>
      <dgm:spPr/>
      <dgm:t>
        <a:bodyPr/>
        <a:lstStyle/>
        <a:p>
          <a:endParaRPr lang="en-ZA"/>
        </a:p>
      </dgm:t>
    </dgm:pt>
  </dgm:ptLst>
  <dgm:cxnLst>
    <dgm:cxn modelId="{058A0564-CB25-497B-AC5D-DFDE9CE2DED8}" srcId="{581DAB67-B9D8-4A95-B129-D0BC74B4BE0B}" destId="{C085E300-AD8B-4A76-A842-1FFD8B932671}" srcOrd="1" destOrd="0" parTransId="{CE58EBFB-BA59-41B5-85D6-3679FDDAB941}" sibTransId="{A1D58F5A-F854-4220-9F9C-9682D6C036E7}"/>
    <dgm:cxn modelId="{28444D54-0EB3-455E-A666-D5D605D072A1}" srcId="{581DAB67-B9D8-4A95-B129-D0BC74B4BE0B}" destId="{8ADD5B4E-50F8-4D75-850C-E43E319C96C9}" srcOrd="2" destOrd="0" parTransId="{F8E9AD9C-D63F-4A8E-BFB9-DF2B77367F78}" sibTransId="{172FA963-DCD5-4620-8D0C-E88E438051DB}"/>
    <dgm:cxn modelId="{8BB01802-715A-B848-BFC8-4B842360CF26}" type="presOf" srcId="{8ADD5B4E-50F8-4D75-850C-E43E319C96C9}" destId="{02772C6C-397D-49D3-858C-9568C362455F}" srcOrd="0" destOrd="0" presId="urn:microsoft.com/office/officeart/2005/8/layout/arrow2"/>
    <dgm:cxn modelId="{422B669B-27DD-E44A-999A-9FE302808C44}" type="presOf" srcId="{C085E300-AD8B-4A76-A842-1FFD8B932671}" destId="{55887279-9CBD-41F7-B84E-77F0B075B30B}" srcOrd="0" destOrd="0" presId="urn:microsoft.com/office/officeart/2005/8/layout/arrow2"/>
    <dgm:cxn modelId="{D87CFC2F-0A43-AF46-A4F7-4787B587CC63}" type="presOf" srcId="{581DAB67-B9D8-4A95-B129-D0BC74B4BE0B}" destId="{E2F053BD-5FDC-4484-8B29-5B5C5B6A4536}" srcOrd="0" destOrd="0" presId="urn:microsoft.com/office/officeart/2005/8/layout/arrow2"/>
    <dgm:cxn modelId="{B3B79960-ED9C-49CA-A26A-FEED05051612}" srcId="{581DAB67-B9D8-4A95-B129-D0BC74B4BE0B}" destId="{E19FC9D9-CAA5-4241-BF2F-778EACAA4A67}" srcOrd="0" destOrd="0" parTransId="{966EC3F3-B9A6-4822-BEDE-AD7E9FA4CCC1}" sibTransId="{B71E1CD6-AF7F-4554-B3BD-071BC4F85F9A}"/>
    <dgm:cxn modelId="{530587DE-46F6-CF48-927A-7F3B38A14FC5}" type="presOf" srcId="{E19FC9D9-CAA5-4241-BF2F-778EACAA4A67}" destId="{910FF49F-82A8-41C5-8821-E9C7FAFB6F43}" srcOrd="0" destOrd="0" presId="urn:microsoft.com/office/officeart/2005/8/layout/arrow2"/>
    <dgm:cxn modelId="{A66714E8-24C0-5D4F-ADCA-D5156ED2A725}" type="presParOf" srcId="{E2F053BD-5FDC-4484-8B29-5B5C5B6A4536}" destId="{77B7D2D9-B04E-4A5A-B1CC-220934C59B3A}" srcOrd="0" destOrd="0" presId="urn:microsoft.com/office/officeart/2005/8/layout/arrow2"/>
    <dgm:cxn modelId="{F438C1C3-A873-EB42-8522-07613C44EECA}" type="presParOf" srcId="{E2F053BD-5FDC-4484-8B29-5B5C5B6A4536}" destId="{09A3BE91-0715-4C46-A19F-8454FA129788}" srcOrd="1" destOrd="0" presId="urn:microsoft.com/office/officeart/2005/8/layout/arrow2"/>
    <dgm:cxn modelId="{AC58B10C-75EE-E640-925A-09BD660831E7}" type="presParOf" srcId="{09A3BE91-0715-4C46-A19F-8454FA129788}" destId="{C6B60689-B702-4CC9-AFA6-C1686B9B2497}" srcOrd="0" destOrd="0" presId="urn:microsoft.com/office/officeart/2005/8/layout/arrow2"/>
    <dgm:cxn modelId="{7E70D860-44F6-6D49-9846-D77B5EA850C1}" type="presParOf" srcId="{09A3BE91-0715-4C46-A19F-8454FA129788}" destId="{910FF49F-82A8-41C5-8821-E9C7FAFB6F43}" srcOrd="1" destOrd="0" presId="urn:microsoft.com/office/officeart/2005/8/layout/arrow2"/>
    <dgm:cxn modelId="{B8659499-47AF-F940-98F9-26D74A074AF4}" type="presParOf" srcId="{09A3BE91-0715-4C46-A19F-8454FA129788}" destId="{69020C45-E392-4911-B84D-6F260206F64E}" srcOrd="2" destOrd="0" presId="urn:microsoft.com/office/officeart/2005/8/layout/arrow2"/>
    <dgm:cxn modelId="{4EE418BD-E099-5149-92EF-94FE9AC7D6FB}" type="presParOf" srcId="{09A3BE91-0715-4C46-A19F-8454FA129788}" destId="{55887279-9CBD-41F7-B84E-77F0B075B30B}" srcOrd="3" destOrd="0" presId="urn:microsoft.com/office/officeart/2005/8/layout/arrow2"/>
    <dgm:cxn modelId="{3057986C-1BC6-2A40-B8C7-2B9A0FBAEF58}" type="presParOf" srcId="{09A3BE91-0715-4C46-A19F-8454FA129788}" destId="{023315DB-D58F-4A7F-8048-AF2E613A17CA}" srcOrd="4" destOrd="0" presId="urn:microsoft.com/office/officeart/2005/8/layout/arrow2"/>
    <dgm:cxn modelId="{AC72EA58-ADCC-484C-81DB-D2262C5A1C8F}" type="presParOf" srcId="{09A3BE91-0715-4C46-A19F-8454FA129788}" destId="{02772C6C-397D-49D3-858C-9568C362455F}"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60994E-FA05-475C-8E5A-340C90AEFC6A}"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en-ZA"/>
        </a:p>
      </dgm:t>
    </dgm:pt>
    <dgm:pt modelId="{7B90D297-6556-4AE8-BD38-9C16300245BD}">
      <dgm:prSet phldrT="[Text]"/>
      <dgm:spPr/>
      <dgm:t>
        <a:bodyPr/>
        <a:lstStyle/>
        <a:p>
          <a:r>
            <a:rPr lang="en-US" dirty="0" smtClean="0"/>
            <a:t>Data</a:t>
          </a:r>
          <a:endParaRPr lang="en-ZA" dirty="0"/>
        </a:p>
      </dgm:t>
    </dgm:pt>
    <dgm:pt modelId="{545992DA-E5AF-4397-AA22-09BFF7C59527}" type="parTrans" cxnId="{8CBE5744-1DF8-4CB6-98DB-FEB0194BAB4A}">
      <dgm:prSet/>
      <dgm:spPr/>
      <dgm:t>
        <a:bodyPr/>
        <a:lstStyle/>
        <a:p>
          <a:endParaRPr lang="en-ZA"/>
        </a:p>
      </dgm:t>
    </dgm:pt>
    <dgm:pt modelId="{4953C80E-F8C2-43BA-856F-E9398609E957}" type="sibTrans" cxnId="{8CBE5744-1DF8-4CB6-98DB-FEB0194BAB4A}">
      <dgm:prSet/>
      <dgm:spPr/>
      <dgm:t>
        <a:bodyPr/>
        <a:lstStyle/>
        <a:p>
          <a:endParaRPr lang="en-ZA"/>
        </a:p>
      </dgm:t>
    </dgm:pt>
    <dgm:pt modelId="{A1292542-06D2-42C0-BFF3-49F607CFB5DA}">
      <dgm:prSet phldrT="[Text]"/>
      <dgm:spPr/>
      <dgm:t>
        <a:bodyPr/>
        <a:lstStyle/>
        <a:p>
          <a:r>
            <a:rPr lang="en-US" dirty="0" smtClean="0"/>
            <a:t>Gathering information for a story</a:t>
          </a:r>
          <a:endParaRPr lang="en-ZA" dirty="0"/>
        </a:p>
      </dgm:t>
    </dgm:pt>
    <dgm:pt modelId="{B338381E-2AFB-4E73-AD6A-1193EA7B199E}" type="parTrans" cxnId="{55260E6D-B6C6-49E9-BCC4-78C6575A2BF6}">
      <dgm:prSet/>
      <dgm:spPr/>
      <dgm:t>
        <a:bodyPr/>
        <a:lstStyle/>
        <a:p>
          <a:endParaRPr lang="en-ZA"/>
        </a:p>
      </dgm:t>
    </dgm:pt>
    <dgm:pt modelId="{6D1CE151-EC86-4E5C-87F7-F63777084038}" type="sibTrans" cxnId="{55260E6D-B6C6-49E9-BCC4-78C6575A2BF6}">
      <dgm:prSet/>
      <dgm:spPr/>
      <dgm:t>
        <a:bodyPr/>
        <a:lstStyle/>
        <a:p>
          <a:endParaRPr lang="en-ZA"/>
        </a:p>
      </dgm:t>
    </dgm:pt>
    <dgm:pt modelId="{23B32128-A887-4977-9A2B-77191B17179C}">
      <dgm:prSet phldrT="[Text]"/>
      <dgm:spPr/>
      <dgm:t>
        <a:bodyPr/>
        <a:lstStyle/>
        <a:p>
          <a:r>
            <a:rPr lang="en-US" dirty="0" smtClean="0"/>
            <a:t>Connecting information that is gathered </a:t>
          </a:r>
          <a:endParaRPr lang="en-ZA" dirty="0"/>
        </a:p>
      </dgm:t>
    </dgm:pt>
    <dgm:pt modelId="{50291E5D-1290-4F8C-AF86-15E10659F941}" type="parTrans" cxnId="{B8A569FC-AB29-4E84-868E-043AAA8100BC}">
      <dgm:prSet/>
      <dgm:spPr/>
      <dgm:t>
        <a:bodyPr/>
        <a:lstStyle/>
        <a:p>
          <a:endParaRPr lang="en-ZA"/>
        </a:p>
      </dgm:t>
    </dgm:pt>
    <dgm:pt modelId="{01364079-F0B8-475B-9E17-347E6B5845D1}" type="sibTrans" cxnId="{B8A569FC-AB29-4E84-868E-043AAA8100BC}">
      <dgm:prSet/>
      <dgm:spPr/>
      <dgm:t>
        <a:bodyPr/>
        <a:lstStyle/>
        <a:p>
          <a:endParaRPr lang="en-ZA"/>
        </a:p>
      </dgm:t>
    </dgm:pt>
    <dgm:pt modelId="{3F88ED72-86DE-4B14-9A6F-92E3B05695F0}">
      <dgm:prSet phldrT="[Text]"/>
      <dgm:spPr/>
      <dgm:t>
        <a:bodyPr/>
        <a:lstStyle/>
        <a:p>
          <a:r>
            <a:rPr lang="en-US" dirty="0" smtClean="0"/>
            <a:t>Expressing information as a story</a:t>
          </a:r>
          <a:endParaRPr lang="en-ZA" dirty="0"/>
        </a:p>
      </dgm:t>
    </dgm:pt>
    <dgm:pt modelId="{3F8D81CA-6284-4AC6-9287-BC1644042551}" type="parTrans" cxnId="{149CCAD5-F278-43CF-BA6A-12268BCD70AE}">
      <dgm:prSet/>
      <dgm:spPr/>
      <dgm:t>
        <a:bodyPr/>
        <a:lstStyle/>
        <a:p>
          <a:endParaRPr lang="en-ZA"/>
        </a:p>
      </dgm:t>
    </dgm:pt>
    <dgm:pt modelId="{ADF9B746-5627-49F7-BEC8-131A8E40FE75}" type="sibTrans" cxnId="{149CCAD5-F278-43CF-BA6A-12268BCD70AE}">
      <dgm:prSet/>
      <dgm:spPr/>
      <dgm:t>
        <a:bodyPr/>
        <a:lstStyle/>
        <a:p>
          <a:endParaRPr lang="en-ZA"/>
        </a:p>
      </dgm:t>
    </dgm:pt>
    <dgm:pt modelId="{149F767F-5604-4B53-8697-AD7F36FEC65D}">
      <dgm:prSet phldrT="[Text]"/>
      <dgm:spPr/>
      <dgm:t>
        <a:bodyPr/>
        <a:lstStyle/>
        <a:p>
          <a:r>
            <a:rPr lang="en-US" dirty="0" err="1" smtClean="0"/>
            <a:t>Localising</a:t>
          </a:r>
          <a:r>
            <a:rPr lang="en-US" dirty="0" smtClean="0"/>
            <a:t> and </a:t>
          </a:r>
          <a:r>
            <a:rPr lang="en-US" dirty="0" err="1" smtClean="0"/>
            <a:t>personalising</a:t>
          </a:r>
          <a:r>
            <a:rPr lang="en-US" dirty="0" smtClean="0"/>
            <a:t> news</a:t>
          </a:r>
          <a:endParaRPr lang="en-ZA" dirty="0"/>
        </a:p>
      </dgm:t>
    </dgm:pt>
    <dgm:pt modelId="{F4C1674F-3D9A-44DF-BF78-4682172F0DD9}" type="parTrans" cxnId="{4F655F23-346C-46BB-B39C-BBF3670F0B96}">
      <dgm:prSet/>
      <dgm:spPr/>
      <dgm:t>
        <a:bodyPr/>
        <a:lstStyle/>
        <a:p>
          <a:endParaRPr lang="en-ZA"/>
        </a:p>
      </dgm:t>
    </dgm:pt>
    <dgm:pt modelId="{6738EDEA-C236-43A9-95A7-EBDC10D1E53D}" type="sibTrans" cxnId="{4F655F23-346C-46BB-B39C-BBF3670F0B96}">
      <dgm:prSet/>
      <dgm:spPr/>
      <dgm:t>
        <a:bodyPr/>
        <a:lstStyle/>
        <a:p>
          <a:endParaRPr lang="en-ZA"/>
        </a:p>
      </dgm:t>
    </dgm:pt>
    <dgm:pt modelId="{508BBB03-DDC7-48CC-9763-57549B8BBA78}" type="pres">
      <dgm:prSet presAssocID="{9B60994E-FA05-475C-8E5A-340C90AEFC6A}" presName="Name0" presStyleCnt="0">
        <dgm:presLayoutVars>
          <dgm:chMax val="1"/>
          <dgm:dir/>
          <dgm:animLvl val="ctr"/>
          <dgm:resizeHandles val="exact"/>
        </dgm:presLayoutVars>
      </dgm:prSet>
      <dgm:spPr/>
      <dgm:t>
        <a:bodyPr/>
        <a:lstStyle/>
        <a:p>
          <a:endParaRPr lang="en-ZA"/>
        </a:p>
      </dgm:t>
    </dgm:pt>
    <dgm:pt modelId="{921E42BC-5D60-48E0-A0CE-065173C1383A}" type="pres">
      <dgm:prSet presAssocID="{7B90D297-6556-4AE8-BD38-9C16300245BD}" presName="centerShape" presStyleLbl="node0" presStyleIdx="0" presStyleCnt="1"/>
      <dgm:spPr/>
      <dgm:t>
        <a:bodyPr/>
        <a:lstStyle/>
        <a:p>
          <a:endParaRPr lang="en-ZA"/>
        </a:p>
      </dgm:t>
    </dgm:pt>
    <dgm:pt modelId="{99034596-A41F-4471-B892-BF847E69D27B}" type="pres">
      <dgm:prSet presAssocID="{A1292542-06D2-42C0-BFF3-49F607CFB5DA}" presName="node" presStyleLbl="node1" presStyleIdx="0" presStyleCnt="4" custRadScaleRad="102619" custRadScaleInc="-1631">
        <dgm:presLayoutVars>
          <dgm:bulletEnabled val="1"/>
        </dgm:presLayoutVars>
      </dgm:prSet>
      <dgm:spPr/>
      <dgm:t>
        <a:bodyPr/>
        <a:lstStyle/>
        <a:p>
          <a:endParaRPr lang="en-ZA"/>
        </a:p>
      </dgm:t>
    </dgm:pt>
    <dgm:pt modelId="{359B832B-7172-4270-B712-F2A5C4C43310}" type="pres">
      <dgm:prSet presAssocID="{A1292542-06D2-42C0-BFF3-49F607CFB5DA}" presName="dummy" presStyleCnt="0"/>
      <dgm:spPr/>
    </dgm:pt>
    <dgm:pt modelId="{099CD97D-FE09-4FE9-959E-D135B116D9D8}" type="pres">
      <dgm:prSet presAssocID="{6D1CE151-EC86-4E5C-87F7-F63777084038}" presName="sibTrans" presStyleLbl="sibTrans2D1" presStyleIdx="0" presStyleCnt="4"/>
      <dgm:spPr/>
      <dgm:t>
        <a:bodyPr/>
        <a:lstStyle/>
        <a:p>
          <a:endParaRPr lang="en-ZA"/>
        </a:p>
      </dgm:t>
    </dgm:pt>
    <dgm:pt modelId="{4A193596-79F4-4B59-A3F0-2C07D3FF0CDD}" type="pres">
      <dgm:prSet presAssocID="{23B32128-A887-4977-9A2B-77191B17179C}" presName="node" presStyleLbl="node1" presStyleIdx="1" presStyleCnt="4">
        <dgm:presLayoutVars>
          <dgm:bulletEnabled val="1"/>
        </dgm:presLayoutVars>
      </dgm:prSet>
      <dgm:spPr/>
      <dgm:t>
        <a:bodyPr/>
        <a:lstStyle/>
        <a:p>
          <a:endParaRPr lang="en-ZA"/>
        </a:p>
      </dgm:t>
    </dgm:pt>
    <dgm:pt modelId="{43071915-4E88-4441-9A49-64E0F26AEDE4}" type="pres">
      <dgm:prSet presAssocID="{23B32128-A887-4977-9A2B-77191B17179C}" presName="dummy" presStyleCnt="0"/>
      <dgm:spPr/>
    </dgm:pt>
    <dgm:pt modelId="{87532F1E-2FCA-47B3-A999-3E28663D4E50}" type="pres">
      <dgm:prSet presAssocID="{01364079-F0B8-475B-9E17-347E6B5845D1}" presName="sibTrans" presStyleLbl="sibTrans2D1" presStyleIdx="1" presStyleCnt="4"/>
      <dgm:spPr/>
      <dgm:t>
        <a:bodyPr/>
        <a:lstStyle/>
        <a:p>
          <a:endParaRPr lang="en-ZA"/>
        </a:p>
      </dgm:t>
    </dgm:pt>
    <dgm:pt modelId="{4EBE9926-B99E-43EA-9841-A1E93366676C}" type="pres">
      <dgm:prSet presAssocID="{3F88ED72-86DE-4B14-9A6F-92E3B05695F0}" presName="node" presStyleLbl="node1" presStyleIdx="2" presStyleCnt="4">
        <dgm:presLayoutVars>
          <dgm:bulletEnabled val="1"/>
        </dgm:presLayoutVars>
      </dgm:prSet>
      <dgm:spPr/>
      <dgm:t>
        <a:bodyPr/>
        <a:lstStyle/>
        <a:p>
          <a:endParaRPr lang="en-ZA"/>
        </a:p>
      </dgm:t>
    </dgm:pt>
    <dgm:pt modelId="{F31DC5B1-AC8F-406A-8622-CDC35CEEB620}" type="pres">
      <dgm:prSet presAssocID="{3F88ED72-86DE-4B14-9A6F-92E3B05695F0}" presName="dummy" presStyleCnt="0"/>
      <dgm:spPr/>
    </dgm:pt>
    <dgm:pt modelId="{C5C85892-82E9-4C11-87D6-F6484B333DDE}" type="pres">
      <dgm:prSet presAssocID="{ADF9B746-5627-49F7-BEC8-131A8E40FE75}" presName="sibTrans" presStyleLbl="sibTrans2D1" presStyleIdx="2" presStyleCnt="4"/>
      <dgm:spPr/>
      <dgm:t>
        <a:bodyPr/>
        <a:lstStyle/>
        <a:p>
          <a:endParaRPr lang="en-ZA"/>
        </a:p>
      </dgm:t>
    </dgm:pt>
    <dgm:pt modelId="{6877389C-0AB8-4AC0-8FE3-45C77D124C9B}" type="pres">
      <dgm:prSet presAssocID="{149F767F-5604-4B53-8697-AD7F36FEC65D}" presName="node" presStyleLbl="node1" presStyleIdx="3" presStyleCnt="4">
        <dgm:presLayoutVars>
          <dgm:bulletEnabled val="1"/>
        </dgm:presLayoutVars>
      </dgm:prSet>
      <dgm:spPr/>
      <dgm:t>
        <a:bodyPr/>
        <a:lstStyle/>
        <a:p>
          <a:endParaRPr lang="en-ZA"/>
        </a:p>
      </dgm:t>
    </dgm:pt>
    <dgm:pt modelId="{088AB531-7A99-43A0-A117-989443D05C69}" type="pres">
      <dgm:prSet presAssocID="{149F767F-5604-4B53-8697-AD7F36FEC65D}" presName="dummy" presStyleCnt="0"/>
      <dgm:spPr/>
    </dgm:pt>
    <dgm:pt modelId="{24CB1B85-B9E8-474A-BA28-C9DDDBFC835C}" type="pres">
      <dgm:prSet presAssocID="{6738EDEA-C236-43A9-95A7-EBDC10D1E53D}" presName="sibTrans" presStyleLbl="sibTrans2D1" presStyleIdx="3" presStyleCnt="4"/>
      <dgm:spPr/>
      <dgm:t>
        <a:bodyPr/>
        <a:lstStyle/>
        <a:p>
          <a:endParaRPr lang="en-ZA"/>
        </a:p>
      </dgm:t>
    </dgm:pt>
  </dgm:ptLst>
  <dgm:cxnLst>
    <dgm:cxn modelId="{313F2685-6312-45DD-A239-6D87922E5947}" type="presOf" srcId="{3F88ED72-86DE-4B14-9A6F-92E3B05695F0}" destId="{4EBE9926-B99E-43EA-9841-A1E93366676C}" srcOrd="0" destOrd="0" presId="urn:microsoft.com/office/officeart/2005/8/layout/radial6"/>
    <dgm:cxn modelId="{4F655F23-346C-46BB-B39C-BBF3670F0B96}" srcId="{7B90D297-6556-4AE8-BD38-9C16300245BD}" destId="{149F767F-5604-4B53-8697-AD7F36FEC65D}" srcOrd="3" destOrd="0" parTransId="{F4C1674F-3D9A-44DF-BF78-4682172F0DD9}" sibTransId="{6738EDEA-C236-43A9-95A7-EBDC10D1E53D}"/>
    <dgm:cxn modelId="{B8A569FC-AB29-4E84-868E-043AAA8100BC}" srcId="{7B90D297-6556-4AE8-BD38-9C16300245BD}" destId="{23B32128-A887-4977-9A2B-77191B17179C}" srcOrd="1" destOrd="0" parTransId="{50291E5D-1290-4F8C-AF86-15E10659F941}" sibTransId="{01364079-F0B8-475B-9E17-347E6B5845D1}"/>
    <dgm:cxn modelId="{0CDCED7E-2AB3-4296-852B-F554279AF765}" type="presOf" srcId="{9B60994E-FA05-475C-8E5A-340C90AEFC6A}" destId="{508BBB03-DDC7-48CC-9763-57549B8BBA78}" srcOrd="0" destOrd="0" presId="urn:microsoft.com/office/officeart/2005/8/layout/radial6"/>
    <dgm:cxn modelId="{8CBE5744-1DF8-4CB6-98DB-FEB0194BAB4A}" srcId="{9B60994E-FA05-475C-8E5A-340C90AEFC6A}" destId="{7B90D297-6556-4AE8-BD38-9C16300245BD}" srcOrd="0" destOrd="0" parTransId="{545992DA-E5AF-4397-AA22-09BFF7C59527}" sibTransId="{4953C80E-F8C2-43BA-856F-E9398609E957}"/>
    <dgm:cxn modelId="{35EA6353-28BA-4F9E-8240-8793203D3B0F}" type="presOf" srcId="{23B32128-A887-4977-9A2B-77191B17179C}" destId="{4A193596-79F4-4B59-A3F0-2C07D3FF0CDD}" srcOrd="0" destOrd="0" presId="urn:microsoft.com/office/officeart/2005/8/layout/radial6"/>
    <dgm:cxn modelId="{2AEA7B81-E4B0-4794-A091-211DAB48DEF0}" type="presOf" srcId="{01364079-F0B8-475B-9E17-347E6B5845D1}" destId="{87532F1E-2FCA-47B3-A999-3E28663D4E50}" srcOrd="0" destOrd="0" presId="urn:microsoft.com/office/officeart/2005/8/layout/radial6"/>
    <dgm:cxn modelId="{839D480F-B110-4BAC-820F-B2AD7C43112E}" type="presOf" srcId="{6D1CE151-EC86-4E5C-87F7-F63777084038}" destId="{099CD97D-FE09-4FE9-959E-D135B116D9D8}" srcOrd="0" destOrd="0" presId="urn:microsoft.com/office/officeart/2005/8/layout/radial6"/>
    <dgm:cxn modelId="{149CCAD5-F278-43CF-BA6A-12268BCD70AE}" srcId="{7B90D297-6556-4AE8-BD38-9C16300245BD}" destId="{3F88ED72-86DE-4B14-9A6F-92E3B05695F0}" srcOrd="2" destOrd="0" parTransId="{3F8D81CA-6284-4AC6-9287-BC1644042551}" sibTransId="{ADF9B746-5627-49F7-BEC8-131A8E40FE75}"/>
    <dgm:cxn modelId="{8BD4A5B7-DE0B-417F-9CB0-6DFCC10FA499}" type="presOf" srcId="{149F767F-5604-4B53-8697-AD7F36FEC65D}" destId="{6877389C-0AB8-4AC0-8FE3-45C77D124C9B}" srcOrd="0" destOrd="0" presId="urn:microsoft.com/office/officeart/2005/8/layout/radial6"/>
    <dgm:cxn modelId="{55260E6D-B6C6-49E9-BCC4-78C6575A2BF6}" srcId="{7B90D297-6556-4AE8-BD38-9C16300245BD}" destId="{A1292542-06D2-42C0-BFF3-49F607CFB5DA}" srcOrd="0" destOrd="0" parTransId="{B338381E-2AFB-4E73-AD6A-1193EA7B199E}" sibTransId="{6D1CE151-EC86-4E5C-87F7-F63777084038}"/>
    <dgm:cxn modelId="{9C9102E3-202C-488F-8B50-EAB59772A8CB}" type="presOf" srcId="{A1292542-06D2-42C0-BFF3-49F607CFB5DA}" destId="{99034596-A41F-4471-B892-BF847E69D27B}" srcOrd="0" destOrd="0" presId="urn:microsoft.com/office/officeart/2005/8/layout/radial6"/>
    <dgm:cxn modelId="{7A4B1B1E-B529-4F5C-A195-7D19C42D0B59}" type="presOf" srcId="{ADF9B746-5627-49F7-BEC8-131A8E40FE75}" destId="{C5C85892-82E9-4C11-87D6-F6484B333DDE}" srcOrd="0" destOrd="0" presId="urn:microsoft.com/office/officeart/2005/8/layout/radial6"/>
    <dgm:cxn modelId="{6512631B-ED18-4E57-A98E-815387F4E739}" type="presOf" srcId="{7B90D297-6556-4AE8-BD38-9C16300245BD}" destId="{921E42BC-5D60-48E0-A0CE-065173C1383A}" srcOrd="0" destOrd="0" presId="urn:microsoft.com/office/officeart/2005/8/layout/radial6"/>
    <dgm:cxn modelId="{39451630-EE8C-45AC-8268-7C8D2E9F6160}" type="presOf" srcId="{6738EDEA-C236-43A9-95A7-EBDC10D1E53D}" destId="{24CB1B85-B9E8-474A-BA28-C9DDDBFC835C}" srcOrd="0" destOrd="0" presId="urn:microsoft.com/office/officeart/2005/8/layout/radial6"/>
    <dgm:cxn modelId="{B1D83BDB-BBF1-48D6-92B1-ED0EAAF6C67B}" type="presParOf" srcId="{508BBB03-DDC7-48CC-9763-57549B8BBA78}" destId="{921E42BC-5D60-48E0-A0CE-065173C1383A}" srcOrd="0" destOrd="0" presId="urn:microsoft.com/office/officeart/2005/8/layout/radial6"/>
    <dgm:cxn modelId="{3E59B142-F78C-4220-BFE9-FA859FB0F1B9}" type="presParOf" srcId="{508BBB03-DDC7-48CC-9763-57549B8BBA78}" destId="{99034596-A41F-4471-B892-BF847E69D27B}" srcOrd="1" destOrd="0" presId="urn:microsoft.com/office/officeart/2005/8/layout/radial6"/>
    <dgm:cxn modelId="{23A8D464-7B70-48A6-A18D-140048C0626C}" type="presParOf" srcId="{508BBB03-DDC7-48CC-9763-57549B8BBA78}" destId="{359B832B-7172-4270-B712-F2A5C4C43310}" srcOrd="2" destOrd="0" presId="urn:microsoft.com/office/officeart/2005/8/layout/radial6"/>
    <dgm:cxn modelId="{E409B5C7-ACF3-4BB3-88A5-898BE00A8F56}" type="presParOf" srcId="{508BBB03-DDC7-48CC-9763-57549B8BBA78}" destId="{099CD97D-FE09-4FE9-959E-D135B116D9D8}" srcOrd="3" destOrd="0" presId="urn:microsoft.com/office/officeart/2005/8/layout/radial6"/>
    <dgm:cxn modelId="{10C6E592-8120-4D79-AA83-42C4E63B6EAF}" type="presParOf" srcId="{508BBB03-DDC7-48CC-9763-57549B8BBA78}" destId="{4A193596-79F4-4B59-A3F0-2C07D3FF0CDD}" srcOrd="4" destOrd="0" presId="urn:microsoft.com/office/officeart/2005/8/layout/radial6"/>
    <dgm:cxn modelId="{5C73A712-9DD7-4590-BA84-3D8F05075303}" type="presParOf" srcId="{508BBB03-DDC7-48CC-9763-57549B8BBA78}" destId="{43071915-4E88-4441-9A49-64E0F26AEDE4}" srcOrd="5" destOrd="0" presId="urn:microsoft.com/office/officeart/2005/8/layout/radial6"/>
    <dgm:cxn modelId="{9E955443-513A-46E6-81A3-6E68D8064530}" type="presParOf" srcId="{508BBB03-DDC7-48CC-9763-57549B8BBA78}" destId="{87532F1E-2FCA-47B3-A999-3E28663D4E50}" srcOrd="6" destOrd="0" presId="urn:microsoft.com/office/officeart/2005/8/layout/radial6"/>
    <dgm:cxn modelId="{55EE16D6-2075-4110-9E31-EA88DBE368AA}" type="presParOf" srcId="{508BBB03-DDC7-48CC-9763-57549B8BBA78}" destId="{4EBE9926-B99E-43EA-9841-A1E93366676C}" srcOrd="7" destOrd="0" presId="urn:microsoft.com/office/officeart/2005/8/layout/radial6"/>
    <dgm:cxn modelId="{E0AFDDBA-ED59-4CC0-A884-9D3BEF16CCCC}" type="presParOf" srcId="{508BBB03-DDC7-48CC-9763-57549B8BBA78}" destId="{F31DC5B1-AC8F-406A-8622-CDC35CEEB620}" srcOrd="8" destOrd="0" presId="urn:microsoft.com/office/officeart/2005/8/layout/radial6"/>
    <dgm:cxn modelId="{E1DDD2ED-FC76-4AD1-9775-671C051325B3}" type="presParOf" srcId="{508BBB03-DDC7-48CC-9763-57549B8BBA78}" destId="{C5C85892-82E9-4C11-87D6-F6484B333DDE}" srcOrd="9" destOrd="0" presId="urn:microsoft.com/office/officeart/2005/8/layout/radial6"/>
    <dgm:cxn modelId="{D68F2FE5-674F-4F60-B64E-80FE4B5746A9}" type="presParOf" srcId="{508BBB03-DDC7-48CC-9763-57549B8BBA78}" destId="{6877389C-0AB8-4AC0-8FE3-45C77D124C9B}" srcOrd="10" destOrd="0" presId="urn:microsoft.com/office/officeart/2005/8/layout/radial6"/>
    <dgm:cxn modelId="{EF50A3D1-B4B9-4D4F-9A6E-5C9776A85D2F}" type="presParOf" srcId="{508BBB03-DDC7-48CC-9763-57549B8BBA78}" destId="{088AB531-7A99-43A0-A117-989443D05C69}" srcOrd="11" destOrd="0" presId="urn:microsoft.com/office/officeart/2005/8/layout/radial6"/>
    <dgm:cxn modelId="{D5211735-89D6-4121-9BAA-8BF74541A222}" type="presParOf" srcId="{508BBB03-DDC7-48CC-9763-57549B8BBA78}" destId="{24CB1B85-B9E8-474A-BA28-C9DDDBFC835C}"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B7D2D9-B04E-4A5A-B1CC-220934C59B3A}">
      <dsp:nvSpPr>
        <dsp:cNvPr id="0" name=""/>
        <dsp:cNvSpPr/>
      </dsp:nvSpPr>
      <dsp:spPr>
        <a:xfrm>
          <a:off x="494030" y="0"/>
          <a:ext cx="7241539" cy="4525962"/>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B60689-B702-4CC9-AFA6-C1686B9B2497}">
      <dsp:nvSpPr>
        <dsp:cNvPr id="0" name=""/>
        <dsp:cNvSpPr/>
      </dsp:nvSpPr>
      <dsp:spPr>
        <a:xfrm>
          <a:off x="1413705" y="3123818"/>
          <a:ext cx="188280" cy="18828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0FF49F-82A8-41C5-8821-E9C7FAFB6F43}">
      <dsp:nvSpPr>
        <dsp:cNvPr id="0" name=""/>
        <dsp:cNvSpPr/>
      </dsp:nvSpPr>
      <dsp:spPr>
        <a:xfrm>
          <a:off x="1507845" y="3217958"/>
          <a:ext cx="1687278" cy="13080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766" tIns="0" rIns="0" bIns="0" numCol="1" spcCol="1270" anchor="t" anchorCtr="0">
          <a:noAutofit/>
        </a:bodyPr>
        <a:lstStyle/>
        <a:p>
          <a:pPr lvl="0" algn="l" defTabSz="1022350">
            <a:lnSpc>
              <a:spcPct val="90000"/>
            </a:lnSpc>
            <a:spcBef>
              <a:spcPct val="0"/>
            </a:spcBef>
            <a:spcAft>
              <a:spcPct val="35000"/>
            </a:spcAft>
          </a:pPr>
          <a:r>
            <a:rPr lang="en-US" sz="2300" kern="1200" dirty="0" smtClean="0"/>
            <a:t>Data In</a:t>
          </a:r>
          <a:endParaRPr lang="en-ZA" sz="2300" kern="1200" dirty="0"/>
        </a:p>
      </dsp:txBody>
      <dsp:txXfrm>
        <a:off x="1507845" y="3217958"/>
        <a:ext cx="1687278" cy="1308003"/>
      </dsp:txXfrm>
    </dsp:sp>
    <dsp:sp modelId="{69020C45-E392-4911-B84D-6F260206F64E}">
      <dsp:nvSpPr>
        <dsp:cNvPr id="0" name=""/>
        <dsp:cNvSpPr/>
      </dsp:nvSpPr>
      <dsp:spPr>
        <a:xfrm>
          <a:off x="3075639" y="1893662"/>
          <a:ext cx="340352" cy="34035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887279-9CBD-41F7-B84E-77F0B075B30B}">
      <dsp:nvSpPr>
        <dsp:cNvPr id="0" name=""/>
        <dsp:cNvSpPr/>
      </dsp:nvSpPr>
      <dsp:spPr>
        <a:xfrm>
          <a:off x="3245815" y="2063838"/>
          <a:ext cx="1737969" cy="24621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346" tIns="0" rIns="0" bIns="0" numCol="1" spcCol="1270" anchor="t" anchorCtr="0">
          <a:noAutofit/>
        </a:bodyPr>
        <a:lstStyle/>
        <a:p>
          <a:pPr lvl="0" algn="l" defTabSz="1022350">
            <a:lnSpc>
              <a:spcPct val="90000"/>
            </a:lnSpc>
            <a:spcBef>
              <a:spcPct val="0"/>
            </a:spcBef>
            <a:spcAft>
              <a:spcPct val="35000"/>
            </a:spcAft>
          </a:pPr>
          <a:r>
            <a:rPr lang="en-US" sz="2300" kern="1200" dirty="0" smtClean="0"/>
            <a:t>Analysis</a:t>
          </a:r>
          <a:endParaRPr lang="en-ZA" sz="2300" kern="1200" dirty="0"/>
        </a:p>
      </dsp:txBody>
      <dsp:txXfrm>
        <a:off x="3245815" y="2063838"/>
        <a:ext cx="1737969" cy="2462123"/>
      </dsp:txXfrm>
    </dsp:sp>
    <dsp:sp modelId="{023315DB-D58F-4A7F-8048-AF2E613A17CA}">
      <dsp:nvSpPr>
        <dsp:cNvPr id="0" name=""/>
        <dsp:cNvSpPr/>
      </dsp:nvSpPr>
      <dsp:spPr>
        <a:xfrm>
          <a:off x="5074303" y="1145068"/>
          <a:ext cx="470700" cy="47070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772C6C-397D-49D3-858C-9568C362455F}">
      <dsp:nvSpPr>
        <dsp:cNvPr id="0" name=""/>
        <dsp:cNvSpPr/>
      </dsp:nvSpPr>
      <dsp:spPr>
        <a:xfrm>
          <a:off x="5309653" y="1380418"/>
          <a:ext cx="1737969" cy="3145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9414" tIns="0" rIns="0" bIns="0" numCol="1" spcCol="1270" anchor="t" anchorCtr="0">
          <a:noAutofit/>
        </a:bodyPr>
        <a:lstStyle/>
        <a:p>
          <a:pPr lvl="0" algn="l" defTabSz="1022350">
            <a:lnSpc>
              <a:spcPct val="90000"/>
            </a:lnSpc>
            <a:spcBef>
              <a:spcPct val="0"/>
            </a:spcBef>
            <a:spcAft>
              <a:spcPct val="35000"/>
            </a:spcAft>
          </a:pPr>
          <a:r>
            <a:rPr lang="en-US" sz="2300" kern="1200" dirty="0" smtClean="0"/>
            <a:t>Information out</a:t>
          </a:r>
          <a:endParaRPr lang="en-ZA" sz="2300" kern="1200" dirty="0"/>
        </a:p>
      </dsp:txBody>
      <dsp:txXfrm>
        <a:off x="5309653" y="1380418"/>
        <a:ext cx="1737969" cy="31455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B1B85-B9E8-474A-BA28-C9DDDBFC835C}">
      <dsp:nvSpPr>
        <dsp:cNvPr id="0" name=""/>
        <dsp:cNvSpPr/>
      </dsp:nvSpPr>
      <dsp:spPr>
        <a:xfrm>
          <a:off x="2062807" y="621113"/>
          <a:ext cx="4155304" cy="4155304"/>
        </a:xfrm>
        <a:prstGeom prst="blockArc">
          <a:avLst>
            <a:gd name="adj1" fmla="val 10797402"/>
            <a:gd name="adj2" fmla="val 16169874"/>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5C85892-82E9-4C11-87D6-F6484B333DDE}">
      <dsp:nvSpPr>
        <dsp:cNvPr id="0" name=""/>
        <dsp:cNvSpPr/>
      </dsp:nvSpPr>
      <dsp:spPr>
        <a:xfrm>
          <a:off x="2062807" y="622647"/>
          <a:ext cx="4155304" cy="4155304"/>
        </a:xfrm>
        <a:prstGeom prst="blockArc">
          <a:avLst>
            <a:gd name="adj1" fmla="val 5400000"/>
            <a:gd name="adj2" fmla="val 1080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532F1E-2FCA-47B3-A999-3E28663D4E50}">
      <dsp:nvSpPr>
        <dsp:cNvPr id="0" name=""/>
        <dsp:cNvSpPr/>
      </dsp:nvSpPr>
      <dsp:spPr>
        <a:xfrm>
          <a:off x="2062807" y="622647"/>
          <a:ext cx="4155304" cy="4155304"/>
        </a:xfrm>
        <a:prstGeom prst="blockArc">
          <a:avLst>
            <a:gd name="adj1" fmla="val 0"/>
            <a:gd name="adj2" fmla="val 540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9CD97D-FE09-4FE9-959E-D135B116D9D8}">
      <dsp:nvSpPr>
        <dsp:cNvPr id="0" name=""/>
        <dsp:cNvSpPr/>
      </dsp:nvSpPr>
      <dsp:spPr>
        <a:xfrm>
          <a:off x="2062808" y="621113"/>
          <a:ext cx="4155304" cy="4155304"/>
        </a:xfrm>
        <a:prstGeom prst="blockArc">
          <a:avLst>
            <a:gd name="adj1" fmla="val 16169872"/>
            <a:gd name="adj2" fmla="val 2598"/>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1E42BC-5D60-48E0-A0CE-065173C1383A}">
      <dsp:nvSpPr>
        <dsp:cNvPr id="0" name=""/>
        <dsp:cNvSpPr/>
      </dsp:nvSpPr>
      <dsp:spPr>
        <a:xfrm>
          <a:off x="3184191" y="1744031"/>
          <a:ext cx="1912536" cy="191253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lvl="0" algn="ctr" defTabSz="2044700">
            <a:lnSpc>
              <a:spcPct val="90000"/>
            </a:lnSpc>
            <a:spcBef>
              <a:spcPct val="0"/>
            </a:spcBef>
            <a:spcAft>
              <a:spcPct val="35000"/>
            </a:spcAft>
          </a:pPr>
          <a:r>
            <a:rPr lang="en-US" sz="4600" kern="1200" dirty="0" smtClean="0"/>
            <a:t>Data</a:t>
          </a:r>
          <a:endParaRPr lang="en-ZA" sz="4600" kern="1200" dirty="0"/>
        </a:p>
      </dsp:txBody>
      <dsp:txXfrm>
        <a:off x="3464275" y="2024115"/>
        <a:ext cx="1352368" cy="1352368"/>
      </dsp:txXfrm>
    </dsp:sp>
    <dsp:sp modelId="{99034596-A41F-4471-B892-BF847E69D27B}">
      <dsp:nvSpPr>
        <dsp:cNvPr id="0" name=""/>
        <dsp:cNvSpPr/>
      </dsp:nvSpPr>
      <dsp:spPr>
        <a:xfrm>
          <a:off x="3453287" y="0"/>
          <a:ext cx="1338775" cy="13387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Gathering information for a story</a:t>
          </a:r>
          <a:endParaRPr lang="en-ZA" sz="1200" kern="1200" dirty="0"/>
        </a:p>
      </dsp:txBody>
      <dsp:txXfrm>
        <a:off x="3649346" y="196059"/>
        <a:ext cx="946657" cy="946657"/>
      </dsp:txXfrm>
    </dsp:sp>
    <dsp:sp modelId="{4A193596-79F4-4B59-A3F0-2C07D3FF0CDD}">
      <dsp:nvSpPr>
        <dsp:cNvPr id="0" name=""/>
        <dsp:cNvSpPr/>
      </dsp:nvSpPr>
      <dsp:spPr>
        <a:xfrm>
          <a:off x="5500528" y="2030912"/>
          <a:ext cx="1338775" cy="13387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Connecting information that is gathered </a:t>
          </a:r>
          <a:endParaRPr lang="en-ZA" sz="1200" kern="1200" dirty="0"/>
        </a:p>
      </dsp:txBody>
      <dsp:txXfrm>
        <a:off x="5696587" y="2226971"/>
        <a:ext cx="946657" cy="946657"/>
      </dsp:txXfrm>
    </dsp:sp>
    <dsp:sp modelId="{4EBE9926-B99E-43EA-9841-A1E93366676C}">
      <dsp:nvSpPr>
        <dsp:cNvPr id="0" name=""/>
        <dsp:cNvSpPr/>
      </dsp:nvSpPr>
      <dsp:spPr>
        <a:xfrm>
          <a:off x="3471072" y="4060368"/>
          <a:ext cx="1338775" cy="13387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Expressing information as a story</a:t>
          </a:r>
          <a:endParaRPr lang="en-ZA" sz="1200" kern="1200" dirty="0"/>
        </a:p>
      </dsp:txBody>
      <dsp:txXfrm>
        <a:off x="3667131" y="4256427"/>
        <a:ext cx="946657" cy="946657"/>
      </dsp:txXfrm>
    </dsp:sp>
    <dsp:sp modelId="{6877389C-0AB8-4AC0-8FE3-45C77D124C9B}">
      <dsp:nvSpPr>
        <dsp:cNvPr id="0" name=""/>
        <dsp:cNvSpPr/>
      </dsp:nvSpPr>
      <dsp:spPr>
        <a:xfrm>
          <a:off x="1441616" y="2030912"/>
          <a:ext cx="1338775" cy="13387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err="1" smtClean="0"/>
            <a:t>Localising</a:t>
          </a:r>
          <a:r>
            <a:rPr lang="en-US" sz="1200" kern="1200" dirty="0" smtClean="0"/>
            <a:t> and </a:t>
          </a:r>
          <a:r>
            <a:rPr lang="en-US" sz="1200" kern="1200" dirty="0" err="1" smtClean="0"/>
            <a:t>personalising</a:t>
          </a:r>
          <a:r>
            <a:rPr lang="en-US" sz="1200" kern="1200" dirty="0" smtClean="0"/>
            <a:t> news</a:t>
          </a:r>
          <a:endParaRPr lang="en-ZA" sz="1200" kern="1200" dirty="0"/>
        </a:p>
      </dsp:txBody>
      <dsp:txXfrm>
        <a:off x="1637675" y="2226971"/>
        <a:ext cx="946657" cy="946657"/>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8217F7-1EC2-4DD0-BF48-E4ECBE5A3BBE}" type="datetimeFigureOut">
              <a:rPr lang="en-ZA" smtClean="0"/>
              <a:pPr/>
              <a:t>2019/12/05</a:t>
            </a:fld>
            <a:endParaRPr lang="en-Z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B388ED-184F-4F94-9FF0-410B8148B75F}" type="slidenum">
              <a:rPr lang="en-ZA" smtClean="0"/>
              <a:pPr/>
              <a:t>‹#›</a:t>
            </a:fld>
            <a:endParaRPr lang="en-ZA"/>
          </a:p>
        </p:txBody>
      </p:sp>
    </p:spTree>
    <p:extLst>
      <p:ext uri="{BB962C8B-B14F-4D97-AF65-F5344CB8AC3E}">
        <p14:creationId xmlns:p14="http://schemas.microsoft.com/office/powerpoint/2010/main" val="2254754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datadrivenjournalism.net/resources/video_precision_journalism_workshop_at_the_school_of_data_journalis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ZA" dirty="0"/>
          </a:p>
        </p:txBody>
      </p:sp>
      <p:sp>
        <p:nvSpPr>
          <p:cNvPr id="4" name="Slide Number Placeholder 3"/>
          <p:cNvSpPr>
            <a:spLocks noGrp="1"/>
          </p:cNvSpPr>
          <p:nvPr>
            <p:ph type="sldNum" sz="quarter" idx="10"/>
          </p:nvPr>
        </p:nvSpPr>
        <p:spPr/>
        <p:txBody>
          <a:bodyPr/>
          <a:lstStyle/>
          <a:p>
            <a:fld id="{39B388ED-184F-4F94-9FF0-410B8148B75F}" type="slidenum">
              <a:rPr lang="en-ZA" smtClean="0"/>
              <a:pPr/>
              <a:t>2</a:t>
            </a:fld>
            <a:endParaRPr lang="en-Z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88ED-184F-4F94-9FF0-410B8148B75F}" type="slidenum">
              <a:rPr lang="en-ZA" smtClean="0"/>
              <a:pPr/>
              <a:t>14</a:t>
            </a:fld>
            <a:endParaRPr lang="en-ZA"/>
          </a:p>
        </p:txBody>
      </p:sp>
    </p:spTree>
    <p:extLst>
      <p:ext uri="{BB962C8B-B14F-4D97-AF65-F5344CB8AC3E}">
        <p14:creationId xmlns:p14="http://schemas.microsoft.com/office/powerpoint/2010/main" val="3802897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ZA" dirty="0"/>
          </a:p>
        </p:txBody>
      </p:sp>
      <p:sp>
        <p:nvSpPr>
          <p:cNvPr id="4" name="Slide Number Placeholder 3"/>
          <p:cNvSpPr>
            <a:spLocks noGrp="1"/>
          </p:cNvSpPr>
          <p:nvPr>
            <p:ph type="sldNum" sz="quarter" idx="10"/>
          </p:nvPr>
        </p:nvSpPr>
        <p:spPr/>
        <p:txBody>
          <a:bodyPr/>
          <a:lstStyle/>
          <a:p>
            <a:fld id="{39B388ED-184F-4F94-9FF0-410B8148B75F}" type="slidenum">
              <a:rPr lang="en-ZA" smtClean="0"/>
              <a:pPr/>
              <a:t>16</a:t>
            </a:fld>
            <a:endParaRPr lang="en-Z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ZA" dirty="0"/>
          </a:p>
        </p:txBody>
      </p:sp>
      <p:sp>
        <p:nvSpPr>
          <p:cNvPr id="4" name="Slide Number Placeholder 3"/>
          <p:cNvSpPr>
            <a:spLocks noGrp="1"/>
          </p:cNvSpPr>
          <p:nvPr>
            <p:ph type="sldNum" sz="quarter" idx="10"/>
          </p:nvPr>
        </p:nvSpPr>
        <p:spPr/>
        <p:txBody>
          <a:bodyPr/>
          <a:lstStyle/>
          <a:p>
            <a:fld id="{39B388ED-184F-4F94-9FF0-410B8148B75F}" type="slidenum">
              <a:rPr lang="en-ZA" smtClean="0"/>
              <a:pPr/>
              <a:t>17</a:t>
            </a:fld>
            <a:endParaRPr lang="en-Z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ZA" dirty="0"/>
          </a:p>
        </p:txBody>
      </p:sp>
      <p:sp>
        <p:nvSpPr>
          <p:cNvPr id="4" name="Slide Number Placeholder 3"/>
          <p:cNvSpPr>
            <a:spLocks noGrp="1"/>
          </p:cNvSpPr>
          <p:nvPr>
            <p:ph type="sldNum" sz="quarter" idx="10"/>
          </p:nvPr>
        </p:nvSpPr>
        <p:spPr/>
        <p:txBody>
          <a:bodyPr/>
          <a:lstStyle/>
          <a:p>
            <a:fld id="{39B388ED-184F-4F94-9FF0-410B8148B75F}" type="slidenum">
              <a:rPr lang="en-ZA" smtClean="0"/>
              <a:pPr/>
              <a:t>21</a:t>
            </a:fld>
            <a:endParaRPr lang="en-Z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ZA" dirty="0"/>
          </a:p>
        </p:txBody>
      </p:sp>
      <p:sp>
        <p:nvSpPr>
          <p:cNvPr id="4" name="Slide Number Placeholder 3"/>
          <p:cNvSpPr>
            <a:spLocks noGrp="1"/>
          </p:cNvSpPr>
          <p:nvPr>
            <p:ph type="sldNum" sz="quarter" idx="10"/>
          </p:nvPr>
        </p:nvSpPr>
        <p:spPr/>
        <p:txBody>
          <a:bodyPr/>
          <a:lstStyle/>
          <a:p>
            <a:fld id="{39B388ED-184F-4F94-9FF0-410B8148B75F}" type="slidenum">
              <a:rPr lang="en-ZA" smtClean="0"/>
              <a:pPr/>
              <a:t>22</a:t>
            </a:fld>
            <a:endParaRPr lang="en-Z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r>
              <a:rPr lang="en-US" altLang="en-US" smtClean="0">
                <a:latin typeface="Arial" charset="0"/>
                <a:ea typeface="ＭＳ Ｐゴシック" pitchFamily="34" charset="-128"/>
              </a:rPr>
              <a:t>“An average of X drivers are arrested every day for DWI...”</a:t>
            </a:r>
          </a:p>
          <a:p>
            <a:pPr lvl="1" eaLnBrk="1" hangingPunct="1"/>
            <a:r>
              <a:rPr lang="en-US" altLang="en-US" smtClean="0">
                <a:latin typeface="Arial" charset="0"/>
                <a:ea typeface="ＭＳ Ｐゴシック" pitchFamily="34" charset="-128"/>
              </a:rPr>
              <a:t>“Robberies peak between X and Y o’clock on Z day...”</a:t>
            </a:r>
          </a:p>
          <a:p>
            <a:pPr lvl="1" eaLnBrk="1" hangingPunct="1"/>
            <a:r>
              <a:rPr lang="en-US" altLang="en-US" smtClean="0">
                <a:latin typeface="Arial" charset="0"/>
                <a:ea typeface="ＭＳ Ｐゴシック" pitchFamily="34" charset="-128"/>
              </a:rPr>
              <a:t>“One out of every X vehicles registered in Y City gets stolen ...”</a:t>
            </a:r>
          </a:p>
          <a:p>
            <a:pPr lvl="1" eaLnBrk="1" hangingPunct="1"/>
            <a:r>
              <a:rPr lang="en-US" altLang="en-US" smtClean="0">
                <a:latin typeface="Arial" charset="0"/>
                <a:ea typeface="ＭＳ Ｐゴシック" pitchFamily="34" charset="-128"/>
              </a:rPr>
              <a:t>“The average sentence from Judge X for robbery is Y years...”</a:t>
            </a:r>
          </a:p>
        </p:txBody>
      </p:sp>
      <p:sp>
        <p:nvSpPr>
          <p:cNvPr id="37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CE46E2CE-6593-4775-A021-5432C988059C}" type="slidenum">
              <a:rPr lang="en-US" altLang="en-US"/>
              <a:pPr eaLnBrk="1" hangingPunct="1">
                <a:spcBef>
                  <a:spcPct val="0"/>
                </a:spcBef>
              </a:pPr>
              <a:t>24</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eaLnBrk="1" hangingPunct="1"/>
            <a:r>
              <a:rPr lang="en-US" altLang="en-US" dirty="0" smtClean="0">
                <a:latin typeface="Arial" charset="0"/>
                <a:ea typeface="ＭＳ Ｐゴシック" pitchFamily="34" charset="-128"/>
              </a:rPr>
              <a:t>variables for crime and courts story: Type of crime, population, date, time, location, number of victims, arrest made?, disposition, judge, sentence...</a:t>
            </a:r>
          </a:p>
          <a:p>
            <a:pPr eaLnBrk="1" hangingPunct="1"/>
            <a:endParaRPr lang="en-US" altLang="en-US" dirty="0" smtClean="0">
              <a:ea typeface="ＭＳ Ｐゴシック" pitchFamily="34" charset="-128"/>
            </a:endParaRPr>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0143738C-8440-4A9D-A121-4C06A3B9EC59}" type="slidenum">
              <a:rPr lang="en-US" altLang="en-US"/>
              <a:pPr eaLnBrk="1" hangingPunct="1">
                <a:spcBef>
                  <a:spcPct val="0"/>
                </a:spcBef>
              </a:pPr>
              <a:t>25</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smtClean="0">
              <a:ea typeface="ＭＳ Ｐゴシック" pitchFamily="34" charset="-128"/>
            </a:endParaRPr>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CFCEE8C2-F99A-4A78-B0D8-4278AE68CE54}" type="slidenum">
              <a:rPr lang="en-US" altLang="en-US"/>
              <a:pPr eaLnBrk="1" hangingPunct="1">
                <a:spcBef>
                  <a:spcPct val="0"/>
                </a:spcBef>
              </a:pPr>
              <a:t>27</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more information, see the Open Data Handbook. The forum examples are mainly American.</a:t>
            </a:r>
          </a:p>
          <a:p>
            <a:endParaRPr lang="en-US" dirty="0" smtClean="0"/>
          </a:p>
          <a:p>
            <a:r>
              <a:rPr lang="en-US" sz="1200" b="0" i="0" kern="1200" dirty="0" smtClean="0">
                <a:solidFill>
                  <a:schemeClr val="tx1"/>
                </a:solidFill>
                <a:effectLst/>
                <a:latin typeface="+mn-lt"/>
                <a:ea typeface="+mn-ea"/>
                <a:cs typeface="+mn-cs"/>
              </a:rPr>
              <a:t>Promotion of Access to Information Act</a:t>
            </a:r>
            <a:endParaRPr lang="en-ZA" dirty="0"/>
          </a:p>
        </p:txBody>
      </p:sp>
      <p:sp>
        <p:nvSpPr>
          <p:cNvPr id="4" name="Slide Number Placeholder 3"/>
          <p:cNvSpPr>
            <a:spLocks noGrp="1"/>
          </p:cNvSpPr>
          <p:nvPr>
            <p:ph type="sldNum" sz="quarter" idx="10"/>
          </p:nvPr>
        </p:nvSpPr>
        <p:spPr/>
        <p:txBody>
          <a:bodyPr/>
          <a:lstStyle/>
          <a:p>
            <a:fld id="{39B388ED-184F-4F94-9FF0-410B8148B75F}" type="slidenum">
              <a:rPr lang="en-ZA" smtClean="0"/>
              <a:pPr/>
              <a:t>28</a:t>
            </a:fld>
            <a:endParaRPr lang="en-Z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ea typeface="ＭＳ Ｐゴシック" pitchFamily="34" charset="-128"/>
              </a:rPr>
              <a:t>Wobbing – public records requests</a:t>
            </a:r>
          </a:p>
        </p:txBody>
      </p:sp>
      <p:sp>
        <p:nvSpPr>
          <p:cNvPr id="40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2BA202A4-30B0-475D-A3CD-36B6D5739723}" type="slidenum">
              <a:rPr lang="en-US" altLang="en-US"/>
              <a:pPr eaLnBrk="1" hangingPunct="1">
                <a:spcBef>
                  <a:spcPct val="0"/>
                </a:spcBef>
              </a:pPr>
              <a:t>29</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ZA" dirty="0"/>
          </a:p>
        </p:txBody>
      </p:sp>
      <p:sp>
        <p:nvSpPr>
          <p:cNvPr id="4" name="Slide Number Placeholder 3"/>
          <p:cNvSpPr>
            <a:spLocks noGrp="1"/>
          </p:cNvSpPr>
          <p:nvPr>
            <p:ph type="sldNum" sz="quarter" idx="10"/>
          </p:nvPr>
        </p:nvSpPr>
        <p:spPr/>
        <p:txBody>
          <a:bodyPr/>
          <a:lstStyle/>
          <a:p>
            <a:fld id="{39B388ED-184F-4F94-9FF0-410B8148B75F}" type="slidenum">
              <a:rPr lang="en-ZA" smtClean="0"/>
              <a:pPr/>
              <a:t>3</a:t>
            </a:fld>
            <a:endParaRPr lang="en-Z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ea typeface="ＭＳ Ｐゴシック" pitchFamily="34" charset="-128"/>
              </a:rPr>
              <a:t>Programs like Excel can save to PDF</a:t>
            </a:r>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D3289D1D-3493-4A21-AD83-17A62EB9A1DA}" type="slidenum">
              <a:rPr lang="en-US" altLang="en-US"/>
              <a:pPr eaLnBrk="1" hangingPunct="1">
                <a:spcBef>
                  <a:spcPct val="0"/>
                </a:spcBef>
              </a:pPr>
              <a:t>32</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ea typeface="ＭＳ Ｐゴシック" pitchFamily="34" charset="-128"/>
              </a:rPr>
              <a:t>Standardize!</a:t>
            </a:r>
          </a:p>
          <a:p>
            <a:pPr eaLnBrk="1" hangingPunct="1"/>
            <a:r>
              <a:rPr lang="en-US" altLang="en-US" smtClean="0">
                <a:ea typeface="ＭＳ Ｐゴシック" pitchFamily="34" charset="-128"/>
              </a:rPr>
              <a:t>Collected for bureaucratic reasons</a:t>
            </a:r>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E208F054-992F-43C9-A488-89B109B78DC7}" type="slidenum">
              <a:rPr lang="en-US" altLang="en-US"/>
              <a:pPr eaLnBrk="1" hangingPunct="1">
                <a:spcBef>
                  <a:spcPct val="0"/>
                </a:spcBef>
              </a:pPr>
              <a:t>35</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smtClean="0">
                <a:ea typeface="ＭＳ Ｐゴシック" pitchFamily="34" charset="-128"/>
              </a:rPr>
              <a:t>Open Refine</a:t>
            </a:r>
          </a:p>
          <a:p>
            <a:pPr eaLnBrk="1" hangingPunct="1"/>
            <a:r>
              <a:rPr lang="en-US" altLang="en-US" smtClean="0">
                <a:ea typeface="ＭＳ Ｐゴシック" pitchFamily="34" charset="-128"/>
              </a:rPr>
              <a:t>TextWrangler</a:t>
            </a:r>
          </a:p>
        </p:txBody>
      </p:sp>
      <p:sp>
        <p:nvSpPr>
          <p:cNvPr id="44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30C1E3C9-B469-495C-AAB5-9F1EF696BAA7}" type="slidenum">
              <a:rPr lang="en-US" altLang="en-US"/>
              <a:pPr eaLnBrk="1" hangingPunct="1">
                <a:spcBef>
                  <a:spcPct val="0"/>
                </a:spcBef>
              </a:pPr>
              <a:t>36</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ea typeface="ＭＳ Ｐゴシック" pitchFamily="34" charset="-128"/>
              </a:rPr>
              <a:t>Frequencies</a:t>
            </a:r>
          </a:p>
          <a:p>
            <a:pPr eaLnBrk="1" hangingPunct="1">
              <a:spcBef>
                <a:spcPct val="0"/>
              </a:spcBef>
            </a:pPr>
            <a:r>
              <a:rPr lang="en-US" altLang="en-US" smtClean="0">
                <a:ea typeface="ＭＳ Ｐゴシック" pitchFamily="34" charset="-128"/>
              </a:rPr>
              <a:t>Averages, medians, range</a:t>
            </a:r>
          </a:p>
          <a:p>
            <a:pPr eaLnBrk="1" hangingPunct="1">
              <a:spcBef>
                <a:spcPct val="0"/>
              </a:spcBef>
            </a:pPr>
            <a:r>
              <a:rPr lang="en-US" altLang="en-US" smtClean="0">
                <a:ea typeface="ＭＳ Ｐゴシック" pitchFamily="34" charset="-128"/>
              </a:rPr>
              <a:t>OUTLIERS!</a:t>
            </a:r>
          </a:p>
        </p:txBody>
      </p:sp>
      <p:sp>
        <p:nvSpPr>
          <p:cNvPr id="45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43F40FC2-0D34-4F4A-96D5-530F04E90551}" type="slidenum">
              <a:rPr lang="en-US" altLang="en-US"/>
              <a:pPr eaLnBrk="1" hangingPunct="1">
                <a:spcBef>
                  <a:spcPct val="0"/>
                </a:spcBef>
              </a:pPr>
              <a:t>37</a:t>
            </a:fld>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See your packs for instructions. </a:t>
            </a:r>
            <a:r>
              <a:rPr lang="en-ZA" dirty="0" smtClean="0">
                <a:hlinkClick r:id="rId3"/>
              </a:rPr>
              <a:t>http://datadrivenjournalism.net/resources/video_precision_journalism_workshop_at_the_school_of_data_journalism</a:t>
            </a:r>
            <a:endParaRPr lang="en-ZA" dirty="0"/>
          </a:p>
        </p:txBody>
      </p:sp>
      <p:sp>
        <p:nvSpPr>
          <p:cNvPr id="4" name="Slide Number Placeholder 3"/>
          <p:cNvSpPr>
            <a:spLocks noGrp="1"/>
          </p:cNvSpPr>
          <p:nvPr>
            <p:ph type="sldNum" sz="quarter" idx="10"/>
          </p:nvPr>
        </p:nvSpPr>
        <p:spPr/>
        <p:txBody>
          <a:bodyPr/>
          <a:lstStyle/>
          <a:p>
            <a:fld id="{39B388ED-184F-4F94-9FF0-410B8148B75F}" type="slidenum">
              <a:rPr lang="en-ZA" smtClean="0"/>
              <a:pPr/>
              <a:t>39</a:t>
            </a:fld>
            <a:endParaRPr lang="en-Z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88ED-184F-4F94-9FF0-410B8148B75F}" type="slidenum">
              <a:rPr lang="en-ZA" smtClean="0"/>
              <a:pPr/>
              <a:t>40</a:t>
            </a:fld>
            <a:endParaRPr lang="en-ZA"/>
          </a:p>
        </p:txBody>
      </p:sp>
    </p:spTree>
    <p:extLst>
      <p:ext uri="{BB962C8B-B14F-4D97-AF65-F5344CB8AC3E}">
        <p14:creationId xmlns:p14="http://schemas.microsoft.com/office/powerpoint/2010/main" val="3128815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ZA"/>
          </a:p>
        </p:txBody>
      </p:sp>
      <p:sp>
        <p:nvSpPr>
          <p:cNvPr id="4" name="Slide Number Placeholder 3"/>
          <p:cNvSpPr>
            <a:spLocks noGrp="1"/>
          </p:cNvSpPr>
          <p:nvPr>
            <p:ph type="sldNum" sz="quarter" idx="10"/>
          </p:nvPr>
        </p:nvSpPr>
        <p:spPr/>
        <p:txBody>
          <a:bodyPr/>
          <a:lstStyle/>
          <a:p>
            <a:fld id="{43FCCEC6-D7BF-4F03-B9FA-72F423D3B805}" type="slidenum">
              <a:rPr lang="en-ZA" smtClean="0"/>
              <a:pPr/>
              <a:t>42</a:t>
            </a:fld>
            <a:endParaRPr lang="en-Z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Cape Times, 16 October 2012.</a:t>
            </a:r>
            <a:endParaRPr lang="en-ZA" dirty="0"/>
          </a:p>
        </p:txBody>
      </p:sp>
      <p:sp>
        <p:nvSpPr>
          <p:cNvPr id="4" name="Slide Number Placeholder 3"/>
          <p:cNvSpPr>
            <a:spLocks noGrp="1"/>
          </p:cNvSpPr>
          <p:nvPr>
            <p:ph type="sldNum" sz="quarter" idx="10"/>
          </p:nvPr>
        </p:nvSpPr>
        <p:spPr/>
        <p:txBody>
          <a:bodyPr/>
          <a:lstStyle/>
          <a:p>
            <a:fld id="{39B388ED-184F-4F94-9FF0-410B8148B75F}" type="slidenum">
              <a:rPr lang="en-ZA" smtClean="0"/>
              <a:pPr/>
              <a:t>43</a:t>
            </a:fld>
            <a:endParaRPr lang="en-Z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Online</a:t>
            </a:r>
            <a:r>
              <a:rPr lang="en-US" baseline="0" dirty="0" smtClean="0"/>
              <a:t> </a:t>
            </a:r>
            <a:r>
              <a:rPr lang="en-US" baseline="0" dirty="0" err="1" smtClean="0"/>
              <a:t>Visualisation</a:t>
            </a:r>
            <a:r>
              <a:rPr lang="en-US" baseline="0" dirty="0" smtClean="0"/>
              <a:t> Tools.</a:t>
            </a:r>
            <a:endParaRPr lang="en-ZA" dirty="0"/>
          </a:p>
        </p:txBody>
      </p:sp>
      <p:sp>
        <p:nvSpPr>
          <p:cNvPr id="4" name="Slide Number Placeholder 3"/>
          <p:cNvSpPr>
            <a:spLocks noGrp="1"/>
          </p:cNvSpPr>
          <p:nvPr>
            <p:ph type="sldNum" sz="quarter" idx="10"/>
          </p:nvPr>
        </p:nvSpPr>
        <p:spPr/>
        <p:txBody>
          <a:bodyPr/>
          <a:lstStyle/>
          <a:p>
            <a:fld id="{39B388ED-184F-4F94-9FF0-410B8148B75F}" type="slidenum">
              <a:rPr lang="en-ZA" smtClean="0"/>
              <a:pPr/>
              <a:t>44</a:t>
            </a:fld>
            <a:endParaRPr lang="en-Z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smtClean="0">
              <a:ea typeface="ＭＳ Ｐゴシック" pitchFamily="34" charset="-128"/>
            </a:endParaRPr>
          </a:p>
        </p:txBody>
      </p:sp>
      <p:sp>
        <p:nvSpPr>
          <p:cNvPr id="48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defTabSz="4572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E6C862E5-2385-4C65-96F2-91314AE25EF9}" type="slidenum">
              <a:rPr lang="en-US" altLang="en-US"/>
              <a:pPr eaLnBrk="1" hangingPunct="1">
                <a:spcBef>
                  <a:spcPct val="0"/>
                </a:spcBef>
              </a:pPr>
              <a:t>49</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ZA" dirty="0"/>
          </a:p>
        </p:txBody>
      </p:sp>
      <p:sp>
        <p:nvSpPr>
          <p:cNvPr id="4" name="Slide Number Placeholder 3"/>
          <p:cNvSpPr>
            <a:spLocks noGrp="1"/>
          </p:cNvSpPr>
          <p:nvPr>
            <p:ph type="sldNum" sz="quarter" idx="10"/>
          </p:nvPr>
        </p:nvSpPr>
        <p:spPr/>
        <p:txBody>
          <a:bodyPr/>
          <a:lstStyle/>
          <a:p>
            <a:fld id="{39B388ED-184F-4F94-9FF0-410B8148B75F}" type="slidenum">
              <a:rPr lang="en-ZA" smtClean="0"/>
              <a:pPr/>
              <a:t>5</a:t>
            </a:fld>
            <a:endParaRPr lang="en-Z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ZA" dirty="0"/>
          </a:p>
        </p:txBody>
      </p:sp>
      <p:sp>
        <p:nvSpPr>
          <p:cNvPr id="4" name="Slide Number Placeholder 3"/>
          <p:cNvSpPr>
            <a:spLocks noGrp="1"/>
          </p:cNvSpPr>
          <p:nvPr>
            <p:ph type="sldNum" sz="quarter" idx="10"/>
          </p:nvPr>
        </p:nvSpPr>
        <p:spPr/>
        <p:txBody>
          <a:bodyPr/>
          <a:lstStyle/>
          <a:p>
            <a:fld id="{39B388ED-184F-4F94-9FF0-410B8148B75F}" type="slidenum">
              <a:rPr lang="en-ZA" smtClean="0"/>
              <a:pPr/>
              <a:t>6</a:t>
            </a:fld>
            <a:endParaRPr lang="en-Z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Working through the key definitions.</a:t>
            </a:r>
            <a:endParaRPr lang="en-ZA" dirty="0"/>
          </a:p>
        </p:txBody>
      </p:sp>
      <p:sp>
        <p:nvSpPr>
          <p:cNvPr id="4" name="Slide Number Placeholder 3"/>
          <p:cNvSpPr>
            <a:spLocks noGrp="1"/>
          </p:cNvSpPr>
          <p:nvPr>
            <p:ph type="sldNum" sz="quarter" idx="10"/>
          </p:nvPr>
        </p:nvSpPr>
        <p:spPr/>
        <p:txBody>
          <a:bodyPr/>
          <a:lstStyle/>
          <a:p>
            <a:fld id="{39B388ED-184F-4F94-9FF0-410B8148B75F}" type="slidenum">
              <a:rPr lang="en-ZA" smtClean="0"/>
              <a:pPr/>
              <a:t>7</a:t>
            </a:fld>
            <a:endParaRPr lang="en-Z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ZA" dirty="0"/>
          </a:p>
        </p:txBody>
      </p:sp>
      <p:sp>
        <p:nvSpPr>
          <p:cNvPr id="4" name="Slide Number Placeholder 3"/>
          <p:cNvSpPr>
            <a:spLocks noGrp="1"/>
          </p:cNvSpPr>
          <p:nvPr>
            <p:ph type="sldNum" sz="quarter" idx="10"/>
          </p:nvPr>
        </p:nvSpPr>
        <p:spPr/>
        <p:txBody>
          <a:bodyPr/>
          <a:lstStyle/>
          <a:p>
            <a:fld id="{39B388ED-184F-4F94-9FF0-410B8148B75F}" type="slidenum">
              <a:rPr lang="en-ZA" smtClean="0"/>
              <a:pPr/>
              <a:t>8</a:t>
            </a:fld>
            <a:endParaRPr lang="en-Z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Prefer Jonathans simpler definition. In many senses just about learning a new language.</a:t>
            </a:r>
            <a:endParaRPr lang="en-ZA" dirty="0"/>
          </a:p>
        </p:txBody>
      </p:sp>
      <p:sp>
        <p:nvSpPr>
          <p:cNvPr id="4" name="Slide Number Placeholder 3"/>
          <p:cNvSpPr>
            <a:spLocks noGrp="1"/>
          </p:cNvSpPr>
          <p:nvPr>
            <p:ph type="sldNum" sz="quarter" idx="10"/>
          </p:nvPr>
        </p:nvSpPr>
        <p:spPr/>
        <p:txBody>
          <a:bodyPr/>
          <a:lstStyle/>
          <a:p>
            <a:fld id="{39B388ED-184F-4F94-9FF0-410B8148B75F}" type="slidenum">
              <a:rPr lang="en-ZA" smtClean="0"/>
              <a:pPr/>
              <a:t>9</a:t>
            </a:fld>
            <a:endParaRPr lang="en-Z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a:t>
            </a:r>
            <a:endParaRPr lang="en-ZA" dirty="0"/>
          </a:p>
        </p:txBody>
      </p:sp>
      <p:sp>
        <p:nvSpPr>
          <p:cNvPr id="4" name="Slide Number Placeholder 3"/>
          <p:cNvSpPr>
            <a:spLocks noGrp="1"/>
          </p:cNvSpPr>
          <p:nvPr>
            <p:ph type="sldNum" sz="quarter" idx="10"/>
          </p:nvPr>
        </p:nvSpPr>
        <p:spPr/>
        <p:txBody>
          <a:bodyPr/>
          <a:lstStyle/>
          <a:p>
            <a:fld id="{39B388ED-184F-4F94-9FF0-410B8148B75F}" type="slidenum">
              <a:rPr lang="en-ZA" smtClean="0"/>
              <a:pPr/>
              <a:t>11</a:t>
            </a:fld>
            <a:endParaRPr lang="en-Z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ZA" dirty="0"/>
          </a:p>
        </p:txBody>
      </p:sp>
      <p:sp>
        <p:nvSpPr>
          <p:cNvPr id="4" name="Slide Number Placeholder 3"/>
          <p:cNvSpPr>
            <a:spLocks noGrp="1"/>
          </p:cNvSpPr>
          <p:nvPr>
            <p:ph type="sldNum" sz="quarter" idx="10"/>
          </p:nvPr>
        </p:nvSpPr>
        <p:spPr/>
        <p:txBody>
          <a:bodyPr/>
          <a:lstStyle/>
          <a:p>
            <a:fld id="{39B388ED-184F-4F94-9FF0-410B8148B75F}" type="slidenum">
              <a:rPr lang="en-ZA" smtClean="0"/>
              <a:pPr/>
              <a:t>12</a:t>
            </a:fld>
            <a:endParaRPr lang="en-Z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Z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ZA"/>
          </a:p>
        </p:txBody>
      </p:sp>
      <p:sp>
        <p:nvSpPr>
          <p:cNvPr id="4" name="Date Placeholder 3"/>
          <p:cNvSpPr>
            <a:spLocks noGrp="1"/>
          </p:cNvSpPr>
          <p:nvPr>
            <p:ph type="dt" sz="half" idx="10"/>
          </p:nvPr>
        </p:nvSpPr>
        <p:spPr/>
        <p:txBody>
          <a:bodyPr/>
          <a:lstStyle/>
          <a:p>
            <a:fld id="{F4443D6A-2C55-4F3A-88E2-5EED845C5E35}" type="datetimeFigureOut">
              <a:rPr lang="en-ZA" smtClean="0"/>
              <a:pPr/>
              <a:t>2019/12/05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5B3BFAD8-62F7-415B-9E8C-B0DD5876B5E2}" type="slidenum">
              <a:rPr lang="en-ZA" smtClean="0"/>
              <a:pPr/>
              <a:t>‹#›</a:t>
            </a:fld>
            <a:endParaRPr lang="en-Z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F4443D6A-2C55-4F3A-88E2-5EED845C5E35}" type="datetimeFigureOut">
              <a:rPr lang="en-ZA" smtClean="0"/>
              <a:pPr/>
              <a:t>2019/12/05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5B3BFAD8-62F7-415B-9E8C-B0DD5876B5E2}" type="slidenum">
              <a:rPr lang="en-ZA" smtClean="0"/>
              <a:pPr/>
              <a:t>‹#›</a:t>
            </a:fld>
            <a:endParaRPr lang="en-Z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F4443D6A-2C55-4F3A-88E2-5EED845C5E35}" type="datetimeFigureOut">
              <a:rPr lang="en-ZA" smtClean="0"/>
              <a:pPr/>
              <a:t>2019/12/05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5B3BFAD8-62F7-415B-9E8C-B0DD5876B5E2}" type="slidenum">
              <a:rPr lang="en-ZA" smtClean="0"/>
              <a:pPr/>
              <a:t>‹#›</a:t>
            </a:fld>
            <a:endParaRPr lang="en-Z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F4443D6A-2C55-4F3A-88E2-5EED845C5E35}" type="datetimeFigureOut">
              <a:rPr lang="en-ZA" smtClean="0"/>
              <a:pPr/>
              <a:t>2019/12/05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5B3BFAD8-62F7-415B-9E8C-B0DD5876B5E2}" type="slidenum">
              <a:rPr lang="en-ZA" smtClean="0"/>
              <a:pPr/>
              <a:t>‹#›</a:t>
            </a:fld>
            <a:endParaRPr lang="en-Z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Z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443D6A-2C55-4F3A-88E2-5EED845C5E35}" type="datetimeFigureOut">
              <a:rPr lang="en-ZA" smtClean="0"/>
              <a:pPr/>
              <a:t>2019/12/05</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5B3BFAD8-62F7-415B-9E8C-B0DD5876B5E2}" type="slidenum">
              <a:rPr lang="en-ZA" smtClean="0"/>
              <a:pPr/>
              <a:t>‹#›</a:t>
            </a:fld>
            <a:endParaRPr lang="en-Z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sz="half" idx="10"/>
          </p:nvPr>
        </p:nvSpPr>
        <p:spPr/>
        <p:txBody>
          <a:bodyPr/>
          <a:lstStyle/>
          <a:p>
            <a:fld id="{F4443D6A-2C55-4F3A-88E2-5EED845C5E35}" type="datetimeFigureOut">
              <a:rPr lang="en-ZA" smtClean="0"/>
              <a:pPr/>
              <a:t>2019/12/05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5B3BFAD8-62F7-415B-9E8C-B0DD5876B5E2}" type="slidenum">
              <a:rPr lang="en-ZA" smtClean="0"/>
              <a:pPr/>
              <a:t>‹#›</a:t>
            </a:fld>
            <a:endParaRPr lang="en-Z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Z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sz="half" idx="10"/>
          </p:nvPr>
        </p:nvSpPr>
        <p:spPr/>
        <p:txBody>
          <a:bodyPr/>
          <a:lstStyle/>
          <a:p>
            <a:fld id="{F4443D6A-2C55-4F3A-88E2-5EED845C5E35}" type="datetimeFigureOut">
              <a:rPr lang="en-ZA" smtClean="0"/>
              <a:pPr/>
              <a:t>2019/12/05</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5B3BFAD8-62F7-415B-9E8C-B0DD5876B5E2}" type="slidenum">
              <a:rPr lang="en-ZA" smtClean="0"/>
              <a:pPr/>
              <a:t>‹#›</a:t>
            </a:fld>
            <a:endParaRPr lang="en-Z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sz="half" idx="10"/>
          </p:nvPr>
        </p:nvSpPr>
        <p:spPr/>
        <p:txBody>
          <a:bodyPr/>
          <a:lstStyle/>
          <a:p>
            <a:fld id="{F4443D6A-2C55-4F3A-88E2-5EED845C5E35}" type="datetimeFigureOut">
              <a:rPr lang="en-ZA" smtClean="0"/>
              <a:pPr/>
              <a:t>2019/12/05</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5B3BFAD8-62F7-415B-9E8C-B0DD5876B5E2}" type="slidenum">
              <a:rPr lang="en-ZA" smtClean="0"/>
              <a:pPr/>
              <a:t>‹#›</a:t>
            </a:fld>
            <a:endParaRPr lang="en-Z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43D6A-2C55-4F3A-88E2-5EED845C5E35}" type="datetimeFigureOut">
              <a:rPr lang="en-ZA" smtClean="0"/>
              <a:pPr/>
              <a:t>2019/12/05</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5B3BFAD8-62F7-415B-9E8C-B0DD5876B5E2}" type="slidenum">
              <a:rPr lang="en-ZA" smtClean="0"/>
              <a:pPr/>
              <a:t>‹#›</a:t>
            </a:fld>
            <a:endParaRPr lang="en-Z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Z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443D6A-2C55-4F3A-88E2-5EED845C5E35}" type="datetimeFigureOut">
              <a:rPr lang="en-ZA" smtClean="0"/>
              <a:pPr/>
              <a:t>2019/12/05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5B3BFAD8-62F7-415B-9E8C-B0DD5876B5E2}" type="slidenum">
              <a:rPr lang="en-ZA" smtClean="0"/>
              <a:pPr/>
              <a:t>‹#›</a:t>
            </a:fld>
            <a:endParaRPr lang="en-Z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Z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443D6A-2C55-4F3A-88E2-5EED845C5E35}" type="datetimeFigureOut">
              <a:rPr lang="en-ZA" smtClean="0"/>
              <a:pPr/>
              <a:t>2019/12/05</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5B3BFAD8-62F7-415B-9E8C-B0DD5876B5E2}" type="slidenum">
              <a:rPr lang="en-ZA" smtClean="0"/>
              <a:pPr/>
              <a:t>‹#›</a:t>
            </a:fld>
            <a:endParaRPr lang="en-Z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Z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443D6A-2C55-4F3A-88E2-5EED845C5E35}" type="datetimeFigureOut">
              <a:rPr lang="en-ZA" smtClean="0"/>
              <a:pPr/>
              <a:t>2019/12/05</a:t>
            </a:fld>
            <a:endParaRPr lang="en-Z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3BFAD8-62F7-415B-9E8C-B0DD5876B5E2}" type="slidenum">
              <a:rPr lang="en-ZA" smtClean="0"/>
              <a:pPr/>
              <a:t>‹#›</a:t>
            </a:fld>
            <a:endParaRPr lang="en-Z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projects.scrippsnews.com/magazine/murder-mysteries/"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www.guardian.co.uk/news/datablog/interactive/2012/sep/07/full-list-mps-expenses-ipsa-data-interactive" TargetMode="External"/><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8" Type="http://schemas.openxmlformats.org/officeDocument/2006/relationships/hyperlink" Target="http://www.ire.org/membership/subscribe/nicar-l.html/" TargetMode="External"/><Relationship Id="rId3" Type="http://schemas.openxmlformats.org/officeDocument/2006/relationships/hyperlink" Target="http://databank.worldbank.org/ddp/home.do" TargetMode="External"/><Relationship Id="rId7" Type="http://schemas.openxmlformats.org/officeDocument/2006/relationships/hyperlink" Target="http://www.quora.com/"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getthedata.org/" TargetMode="External"/><Relationship Id="rId5" Type="http://schemas.openxmlformats.org/officeDocument/2006/relationships/hyperlink" Target="https://scraperwiki.com/" TargetMode="External"/><Relationship Id="rId4" Type="http://schemas.openxmlformats.org/officeDocument/2006/relationships/hyperlink" Target="http://interactive.statssa.gov.za/superweb/login.do" TargetMode="External"/><Relationship Id="rId9" Type="http://schemas.openxmlformats.org/officeDocument/2006/relationships/hyperlink" Target="http://www.meetup.com/HacksHackersAfrica/"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unstats.un.org/unsd/demographic/products/indwm/statistics.htm" TargetMode="External"/><Relationship Id="rId3" Type="http://schemas.openxmlformats.org/officeDocument/2006/relationships/hyperlink" Target="http://www.guardian.co.uk/uk/interactive/2011/sep/05/england-riots-timeline-interactive?CMP=twt_gu" TargetMode="External"/><Relationship Id="rId7" Type="http://schemas.openxmlformats.org/officeDocument/2006/relationships/hyperlink" Target="http://maps.worldbank.or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data.worldbank.org/country/south-africa" TargetMode="External"/><Relationship Id="rId5" Type="http://schemas.openxmlformats.org/officeDocument/2006/relationships/hyperlink" Target="http://www.youtube.com/watch?v=jbkSRLYSojo" TargetMode="External"/><Relationship Id="rId4" Type="http://schemas.openxmlformats.org/officeDocument/2006/relationships/hyperlink" Target="http://www.google.com/publicdata/home" TargetMode="External"/><Relationship Id="rId9" Type="http://schemas.openxmlformats.org/officeDocument/2006/relationships/hyperlink" Target="http://www.statssa.gov.za/timeseriesdata/main_timeseriesdata.asp"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www.computerworld.com/s/article/9215504?pageNumber=6" TargetMode="External"/><Relationship Id="rId3" Type="http://schemas.openxmlformats.org/officeDocument/2006/relationships/hyperlink" Target="http://www.computerworld.com/s/article/9215504" TargetMode="External"/><Relationship Id="rId7" Type="http://schemas.openxmlformats.org/officeDocument/2006/relationships/hyperlink" Target="http://www.computerworld.com/s/article/9215504?pageNumber=5"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hyperlink" Target="http://www.computerworld.com/s/article/9215504?pageNumber=4" TargetMode="External"/><Relationship Id="rId5" Type="http://schemas.openxmlformats.org/officeDocument/2006/relationships/hyperlink" Target="http://www.computerworld.com/s/article/9215504?pageNumber=3" TargetMode="External"/><Relationship Id="rId4" Type="http://schemas.openxmlformats.org/officeDocument/2006/relationships/hyperlink" Target="http://www.computerworld.com/s/article/9215504?pageNumber=2"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www.computerworld.com/s/article/9225318/8_cool_tools_for_data_analysis_visualization_and_presentation?pageNumber=2" TargetMode="External"/><Relationship Id="rId3" Type="http://schemas.openxmlformats.org/officeDocument/2006/relationships/hyperlink" Target="http://www.computerworld.com/s/article/9215504?pageNumber=9" TargetMode="External"/><Relationship Id="rId7" Type="http://schemas.openxmlformats.org/officeDocument/2006/relationships/hyperlink" Target="http://www.computerworld.com/s/article/9225318?pageNumber=2" TargetMode="External"/><Relationship Id="rId2" Type="http://schemas.openxmlformats.org/officeDocument/2006/relationships/hyperlink" Target="http://www.computerworld.com/s/article/9215504?pageNumber=8" TargetMode="External"/><Relationship Id="rId1" Type="http://schemas.openxmlformats.org/officeDocument/2006/relationships/slideLayout" Target="../slideLayouts/slideLayout7.xml"/><Relationship Id="rId6" Type="http://schemas.openxmlformats.org/officeDocument/2006/relationships/hyperlink" Target="http://www.computerworld.com/s/article/9225318/" TargetMode="External"/><Relationship Id="rId5" Type="http://schemas.openxmlformats.org/officeDocument/2006/relationships/hyperlink" Target="http://www.computerworld.com/s/article/9225318/8_cool_tools_for_data_analysis_visualization_and_presentation" TargetMode="External"/><Relationship Id="rId10" Type="http://schemas.openxmlformats.org/officeDocument/2006/relationships/hyperlink" Target="http://www.computerworld.com/s/article/9225318/8_cool_tools_for_data_analysis_visualization_and_presentation?pageNumber=4" TargetMode="External"/><Relationship Id="rId4" Type="http://schemas.openxmlformats.org/officeDocument/2006/relationships/hyperlink" Target="http://www.computerworld.com/s/article/9215504?pageNumber=10" TargetMode="External"/><Relationship Id="rId9" Type="http://schemas.openxmlformats.org/officeDocument/2006/relationships/hyperlink" Target="http://www.computerworld.com/s/article/9225318/8_cool_tools_for_data_analysis_visualization_and_presentation?pageNumber=3"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63031"/>
            <a:ext cx="7772400" cy="1470025"/>
          </a:xfrm>
        </p:spPr>
        <p:txBody>
          <a:bodyPr/>
          <a:lstStyle/>
          <a:p>
            <a:r>
              <a:rPr lang="en-US" dirty="0" smtClean="0"/>
              <a:t>Data Journalism</a:t>
            </a:r>
            <a:endParaRPr lang="en-ZA"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340768"/>
            <a:ext cx="8229600" cy="5001419"/>
          </a:xfrm>
        </p:spPr>
        <p:txBody>
          <a:bodyPr/>
          <a:lstStyle/>
          <a:p>
            <a:pPr>
              <a:buNone/>
            </a:pPr>
            <a:r>
              <a:rPr lang="en-US" dirty="0" smtClean="0">
                <a:latin typeface="+mj-lt"/>
              </a:rPr>
              <a:t>a) Open Government Data</a:t>
            </a:r>
          </a:p>
          <a:p>
            <a:pPr lvl="1"/>
            <a:r>
              <a:rPr lang="en-US" dirty="0" smtClean="0">
                <a:latin typeface="+mj-lt"/>
              </a:rPr>
              <a:t>UK, Kenya, USA</a:t>
            </a:r>
          </a:p>
          <a:p>
            <a:pPr lvl="1"/>
            <a:r>
              <a:rPr lang="en-US" dirty="0" smtClean="0">
                <a:latin typeface="+mj-lt"/>
              </a:rPr>
              <a:t>World Bank</a:t>
            </a:r>
          </a:p>
          <a:p>
            <a:pPr lvl="1"/>
            <a:r>
              <a:rPr lang="en-US" dirty="0" smtClean="0">
                <a:latin typeface="+mj-lt"/>
              </a:rPr>
              <a:t>Open Government Partnership</a:t>
            </a:r>
          </a:p>
          <a:p>
            <a:pPr>
              <a:buNone/>
            </a:pPr>
            <a:r>
              <a:rPr lang="en-US" dirty="0" smtClean="0">
                <a:latin typeface="+mj-lt"/>
              </a:rPr>
              <a:t>b) Community generated data</a:t>
            </a:r>
          </a:p>
          <a:p>
            <a:pPr lvl="1"/>
            <a:r>
              <a:rPr lang="en-US" dirty="0" smtClean="0">
                <a:latin typeface="+mj-lt"/>
              </a:rPr>
              <a:t>Open Street Map</a:t>
            </a:r>
          </a:p>
          <a:p>
            <a:pPr lvl="1"/>
            <a:r>
              <a:rPr lang="en-US" dirty="0" err="1" smtClean="0">
                <a:latin typeface="+mj-lt"/>
              </a:rPr>
              <a:t>Flickr</a:t>
            </a:r>
            <a:r>
              <a:rPr lang="en-US" dirty="0" smtClean="0">
                <a:latin typeface="+mj-lt"/>
              </a:rPr>
              <a:t>, </a:t>
            </a:r>
            <a:r>
              <a:rPr lang="en-US" dirty="0" err="1" smtClean="0">
                <a:latin typeface="+mj-lt"/>
              </a:rPr>
              <a:t>SlideShare</a:t>
            </a:r>
            <a:endParaRPr lang="en-ZA" dirty="0">
              <a:latin typeface="+mj-lt"/>
            </a:endParaRPr>
          </a:p>
        </p:txBody>
      </p:sp>
      <p:pic>
        <p:nvPicPr>
          <p:cNvPr id="3074" name="Picture 2" descr="https://encrypted-tbn3.gstatic.com/images?q=tbn:ANd9GcTR1mVcQaKShe-EXgpKh8DnDk9qrfvgAmSAOI1s1teyQ6Xw8cgsKQ"/>
          <p:cNvPicPr>
            <a:picLocks noChangeAspect="1" noChangeArrowheads="1"/>
          </p:cNvPicPr>
          <p:nvPr/>
        </p:nvPicPr>
        <p:blipFill>
          <a:blip r:embed="rId2" cstate="print"/>
          <a:srcRect/>
          <a:stretch>
            <a:fillRect/>
          </a:stretch>
        </p:blipFill>
        <p:spPr bwMode="auto">
          <a:xfrm>
            <a:off x="6228184" y="2132856"/>
            <a:ext cx="2758430" cy="3039989"/>
          </a:xfrm>
          <a:prstGeom prst="rect">
            <a:avLst/>
          </a:prstGeom>
          <a:noFill/>
        </p:spPr>
      </p:pic>
      <p:sp>
        <p:nvSpPr>
          <p:cNvPr id="4" name="TextBox 3"/>
          <p:cNvSpPr txBox="1"/>
          <p:nvPr/>
        </p:nvSpPr>
        <p:spPr>
          <a:xfrm>
            <a:off x="179512" y="332656"/>
            <a:ext cx="8856984" cy="769441"/>
          </a:xfrm>
          <a:prstGeom prst="rect">
            <a:avLst/>
          </a:prstGeom>
          <a:noFill/>
        </p:spPr>
        <p:txBody>
          <a:bodyPr wrap="square" rtlCol="0">
            <a:spAutoFit/>
          </a:bodyPr>
          <a:lstStyle/>
          <a:p>
            <a:r>
              <a:rPr lang="en-US" sz="4400" dirty="0" smtClean="0">
                <a:latin typeface="+mj-lt"/>
              </a:rPr>
              <a:t>Examples of sources of open data</a:t>
            </a:r>
            <a:endParaRPr lang="en-ZA" sz="4400" dirty="0">
              <a:latin typeface="+mj-l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2636912"/>
            <a:ext cx="6984776" cy="1143000"/>
          </a:xfrm>
        </p:spPr>
        <p:txBody>
          <a:bodyPr>
            <a:normAutofit fontScale="90000"/>
          </a:bodyPr>
          <a:lstStyle/>
          <a:p>
            <a:r>
              <a:rPr lang="en-US" dirty="0" smtClean="0"/>
              <a:t>Breaking news has already broken…we need ‘issue’ reporting</a:t>
            </a:r>
            <a:endParaRPr lang="en-ZA" dirty="0"/>
          </a:p>
        </p:txBody>
      </p:sp>
      <p:pic>
        <p:nvPicPr>
          <p:cNvPr id="4" name="Picture 3" descr="Facebook.jpg"/>
          <p:cNvPicPr>
            <a:picLocks noChangeAspect="1"/>
          </p:cNvPicPr>
          <p:nvPr/>
        </p:nvPicPr>
        <p:blipFill>
          <a:blip r:embed="rId3" cstate="print"/>
          <a:stretch>
            <a:fillRect/>
          </a:stretch>
        </p:blipFill>
        <p:spPr>
          <a:xfrm>
            <a:off x="611560" y="620688"/>
            <a:ext cx="3486150" cy="1314450"/>
          </a:xfrm>
          <a:prstGeom prst="rect">
            <a:avLst/>
          </a:prstGeom>
        </p:spPr>
      </p:pic>
      <p:pic>
        <p:nvPicPr>
          <p:cNvPr id="5" name="Picture 4" descr="LinkedIn.jpg"/>
          <p:cNvPicPr>
            <a:picLocks noChangeAspect="1"/>
          </p:cNvPicPr>
          <p:nvPr/>
        </p:nvPicPr>
        <p:blipFill>
          <a:blip r:embed="rId4" cstate="print"/>
          <a:stretch>
            <a:fillRect/>
          </a:stretch>
        </p:blipFill>
        <p:spPr>
          <a:xfrm>
            <a:off x="4788024" y="1052736"/>
            <a:ext cx="4029075" cy="1133475"/>
          </a:xfrm>
          <a:prstGeom prst="rect">
            <a:avLst/>
          </a:prstGeom>
        </p:spPr>
      </p:pic>
      <p:pic>
        <p:nvPicPr>
          <p:cNvPr id="6" name="Picture 5" descr="Pinterest.jpg"/>
          <p:cNvPicPr>
            <a:picLocks noChangeAspect="1"/>
          </p:cNvPicPr>
          <p:nvPr/>
        </p:nvPicPr>
        <p:blipFill>
          <a:blip r:embed="rId5" cstate="print"/>
          <a:stretch>
            <a:fillRect/>
          </a:stretch>
        </p:blipFill>
        <p:spPr>
          <a:xfrm>
            <a:off x="611560" y="3284984"/>
            <a:ext cx="1143571" cy="1143571"/>
          </a:xfrm>
          <a:prstGeom prst="rect">
            <a:avLst/>
          </a:prstGeom>
        </p:spPr>
      </p:pic>
      <p:pic>
        <p:nvPicPr>
          <p:cNvPr id="7" name="Picture 6" descr="Reddit.jpg"/>
          <p:cNvPicPr>
            <a:picLocks noChangeAspect="1"/>
          </p:cNvPicPr>
          <p:nvPr/>
        </p:nvPicPr>
        <p:blipFill>
          <a:blip r:embed="rId6" cstate="print"/>
          <a:stretch>
            <a:fillRect/>
          </a:stretch>
        </p:blipFill>
        <p:spPr>
          <a:xfrm>
            <a:off x="1547664" y="4581128"/>
            <a:ext cx="2143125" cy="2143125"/>
          </a:xfrm>
          <a:prstGeom prst="rect">
            <a:avLst/>
          </a:prstGeom>
        </p:spPr>
      </p:pic>
      <p:pic>
        <p:nvPicPr>
          <p:cNvPr id="8" name="Picture 7" descr="twitter.jpg"/>
          <p:cNvPicPr>
            <a:picLocks noChangeAspect="1"/>
          </p:cNvPicPr>
          <p:nvPr/>
        </p:nvPicPr>
        <p:blipFill>
          <a:blip r:embed="rId7" cstate="print"/>
          <a:stretch>
            <a:fillRect/>
          </a:stretch>
        </p:blipFill>
        <p:spPr>
          <a:xfrm>
            <a:off x="7452320" y="3284984"/>
            <a:ext cx="1512168" cy="1512168"/>
          </a:xfrm>
          <a:prstGeom prst="rect">
            <a:avLst/>
          </a:prstGeom>
        </p:spPr>
      </p:pic>
      <p:pic>
        <p:nvPicPr>
          <p:cNvPr id="9" name="Picture 8" descr="Youtube.jpg"/>
          <p:cNvPicPr>
            <a:picLocks noChangeAspect="1"/>
          </p:cNvPicPr>
          <p:nvPr/>
        </p:nvPicPr>
        <p:blipFill>
          <a:blip r:embed="rId8" cstate="print"/>
          <a:stretch>
            <a:fillRect/>
          </a:stretch>
        </p:blipFill>
        <p:spPr>
          <a:xfrm>
            <a:off x="4716016" y="4581128"/>
            <a:ext cx="2466975" cy="184785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539552" y="1124744"/>
            <a:ext cx="8208912" cy="4464496"/>
          </a:xfrm>
          <a:prstGeom prst="rect">
            <a:avLst/>
          </a:prstGeom>
        </p:spPr>
        <p:txBody>
          <a:bodyPr vert="horz" lIns="91440" tIns="45720" rIns="91440" bIns="45720" rtlCol="0" anchor="b">
            <a:normAutofit fontScale="97500"/>
          </a:bodyPr>
          <a:lstStyle>
            <a:lvl1pPr algn="l" defTabSz="914400" rtl="0" eaLnBrk="1" latinLnBrk="0" hangingPunct="1">
              <a:spcBef>
                <a:spcPct val="0"/>
              </a:spcBef>
              <a:buNone/>
              <a:defRPr sz="2000" b="1" kern="1200">
                <a:solidFill>
                  <a:schemeClr val="tx1"/>
                </a:solidFill>
                <a:latin typeface="+mj-lt"/>
                <a:ea typeface="+mj-ea"/>
                <a:cs typeface="+mj-cs"/>
              </a:defRPr>
            </a:lvl1pPr>
          </a:lstStyle>
          <a:p>
            <a:pPr algn="just"/>
            <a:r>
              <a:rPr lang="en-US" sz="2800" dirty="0"/>
              <a:t>When we are </a:t>
            </a:r>
            <a:r>
              <a:rPr lang="en-US" sz="2800" dirty="0" smtClean="0"/>
              <a:t>overloaded </a:t>
            </a:r>
            <a:r>
              <a:rPr lang="en-US" sz="2800" dirty="0"/>
              <a:t>with information,</a:t>
            </a:r>
            <a:r>
              <a:rPr lang="en-US" sz="2800" dirty="0" smtClean="0"/>
              <a:t> </a:t>
            </a:r>
            <a:r>
              <a:rPr lang="en-US" sz="2800" dirty="0"/>
              <a:t>we need journalists to make the connections between </a:t>
            </a:r>
            <a:r>
              <a:rPr lang="en-US" sz="2800" dirty="0" smtClean="0"/>
              <a:t>different forms of data </a:t>
            </a:r>
            <a:r>
              <a:rPr lang="en-US" sz="2800" dirty="0"/>
              <a:t>that become really </a:t>
            </a:r>
            <a:r>
              <a:rPr lang="en-US" sz="2800" dirty="0" smtClean="0"/>
              <a:t>valuable and create </a:t>
            </a:r>
            <a:r>
              <a:rPr lang="en-US" sz="2800" dirty="0"/>
              <a:t>a story. </a:t>
            </a:r>
            <a:endParaRPr lang="en-US" sz="2800" dirty="0" smtClean="0"/>
          </a:p>
          <a:p>
            <a:pPr algn="just"/>
            <a:endParaRPr lang="en-US" sz="2800" dirty="0"/>
          </a:p>
          <a:p>
            <a:pPr algn="just"/>
            <a:r>
              <a:rPr lang="en-US" sz="2800" dirty="0" smtClean="0"/>
              <a:t>Its </a:t>
            </a:r>
            <a:r>
              <a:rPr lang="en-US" sz="2800" dirty="0"/>
              <a:t>not about events, but rather contexts and trends</a:t>
            </a:r>
            <a:r>
              <a:rPr lang="en-US" sz="2800" dirty="0" smtClean="0"/>
              <a:t>.</a:t>
            </a:r>
          </a:p>
          <a:p>
            <a:pPr algn="just"/>
            <a:endParaRPr lang="en-US" sz="2800" dirty="0" smtClean="0"/>
          </a:p>
        </p:txBody>
      </p:sp>
    </p:spTree>
    <p:extLst>
      <p:ext uri="{BB962C8B-B14F-4D97-AF65-F5344CB8AC3E}">
        <p14:creationId xmlns:p14="http://schemas.microsoft.com/office/powerpoint/2010/main" val="21153541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People want data journalism</a:t>
            </a:r>
            <a:endParaRPr lang="en-ZA" dirty="0"/>
          </a:p>
        </p:txBody>
      </p:sp>
      <p:sp>
        <p:nvSpPr>
          <p:cNvPr id="4" name="Content Placeholder 3"/>
          <p:cNvSpPr>
            <a:spLocks noGrp="1"/>
          </p:cNvSpPr>
          <p:nvPr>
            <p:ph sz="half" idx="2"/>
          </p:nvPr>
        </p:nvSpPr>
        <p:spPr>
          <a:xfrm>
            <a:off x="5425752" y="1600200"/>
            <a:ext cx="3394720" cy="4525963"/>
          </a:xfrm>
        </p:spPr>
        <p:txBody>
          <a:bodyPr>
            <a:normAutofit/>
          </a:bodyPr>
          <a:lstStyle/>
          <a:p>
            <a:pPr>
              <a:buNone/>
            </a:pPr>
            <a:r>
              <a:rPr lang="en-US" dirty="0" smtClean="0">
                <a:latin typeface="+mj-lt"/>
              </a:rPr>
              <a:t>	The Texas Tribune gets most of its traffic from its interactive data pages – they have a dedicated data journalist.</a:t>
            </a:r>
          </a:p>
          <a:p>
            <a:pPr>
              <a:buNone/>
            </a:pPr>
            <a:endParaRPr lang="en-US" dirty="0" smtClean="0">
              <a:latin typeface="+mj-lt"/>
            </a:endParaRPr>
          </a:p>
          <a:p>
            <a:pPr>
              <a:buNone/>
            </a:pPr>
            <a:r>
              <a:rPr lang="en-US" dirty="0" smtClean="0">
                <a:latin typeface="+mj-lt"/>
              </a:rPr>
              <a:t>	http://bit.ly/IjKusr</a:t>
            </a:r>
          </a:p>
          <a:p>
            <a:pPr>
              <a:buNone/>
            </a:pPr>
            <a:endParaRPr lang="en-ZA" dirty="0">
              <a:latin typeface="+mj-lt"/>
            </a:endParaRPr>
          </a:p>
        </p:txBody>
      </p:sp>
      <p:pic>
        <p:nvPicPr>
          <p:cNvPr id="8" name="Content Placeholder 7" descr="Texas Data.png"/>
          <p:cNvPicPr>
            <a:picLocks noGrp="1" noChangeAspect="1"/>
          </p:cNvPicPr>
          <p:nvPr>
            <p:ph sz="half" idx="1"/>
          </p:nvPr>
        </p:nvPicPr>
        <p:blipFill>
          <a:blip r:embed="rId2" cstate="print"/>
          <a:stretch>
            <a:fillRect/>
          </a:stretch>
        </p:blipFill>
        <p:spPr>
          <a:xfrm>
            <a:off x="323528" y="1700808"/>
            <a:ext cx="5256584" cy="4157840"/>
          </a:xfr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6672"/>
            <a:ext cx="8229600" cy="5649491"/>
          </a:xfrm>
        </p:spPr>
        <p:txBody>
          <a:bodyPr>
            <a:normAutofit fontScale="92500" lnSpcReduction="10000"/>
          </a:bodyPr>
          <a:lstStyle/>
          <a:p>
            <a:pPr>
              <a:buNone/>
            </a:pPr>
            <a:r>
              <a:rPr lang="en-ZA" dirty="0" smtClean="0">
                <a:latin typeface="+mj-lt"/>
              </a:rPr>
              <a:t>	“Data-driven journalism is the future. Journalists need to be data-savvy. It used to be that you would get stories by chatting to people in bars, and it still might be that you’ll do it that way some times. But now it’s also going to be about poring over data and equipping yourself with the tools to analyze it and picking out what’s interesting. And keeping it in perspective, helping people out by really seeing where it all fits together, and what’s going on in the country”.</a:t>
            </a:r>
          </a:p>
          <a:p>
            <a:pPr>
              <a:buNone/>
            </a:pPr>
            <a:r>
              <a:rPr lang="en-ZA" dirty="0" smtClean="0">
                <a:latin typeface="+mj-lt"/>
              </a:rPr>
              <a:t>— </a:t>
            </a:r>
            <a:r>
              <a:rPr lang="en-ZA" i="1" dirty="0" smtClean="0">
                <a:latin typeface="+mj-lt"/>
              </a:rPr>
              <a:t>Tim Berners-Lee, founder of the World Wide Web</a:t>
            </a:r>
            <a:endParaRPr lang="en-ZA" dirty="0" smtClean="0">
              <a:latin typeface="+mj-lt"/>
            </a:endParaRPr>
          </a:p>
          <a:p>
            <a:endParaRPr lang="en-ZA" dirty="0">
              <a:latin typeface="+mj-lt"/>
            </a:endParaRPr>
          </a:p>
        </p:txBody>
      </p:sp>
    </p:spTree>
    <p:extLst>
      <p:ext uri="{BB962C8B-B14F-4D97-AF65-F5344CB8AC3E}">
        <p14:creationId xmlns:p14="http://schemas.microsoft.com/office/powerpoint/2010/main" val="21287204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908720"/>
            <a:ext cx="8352928" cy="5112568"/>
          </a:xfrm>
        </p:spPr>
        <p:txBody>
          <a:bodyPr>
            <a:normAutofit fontScale="92500" lnSpcReduction="20000"/>
          </a:bodyPr>
          <a:lstStyle/>
          <a:p>
            <a:pPr>
              <a:buNone/>
            </a:pPr>
            <a:r>
              <a:rPr lang="en-ZA" dirty="0" smtClean="0">
                <a:latin typeface="+mj-lt"/>
              </a:rPr>
              <a:t>	“I think it’s important to stress the “journalism” or reporting aspect of ‘data journalism’. The exercise should not be about just analyzing data or visualizing data for the sake of it, but to use it as a tool to get closer to the truth of what is going on in the world. I see the ability to be able to analyze and interpret data as an essential part of today’s journalists' toolkit, rather than a separate discipline. Ultimately, it is all about good reporting, and telling stories in the most appropriate way.”</a:t>
            </a:r>
          </a:p>
          <a:p>
            <a:pPr>
              <a:buNone/>
            </a:pPr>
            <a:endParaRPr lang="en-ZA" dirty="0" smtClean="0">
              <a:latin typeface="+mj-lt"/>
            </a:endParaRPr>
          </a:p>
          <a:p>
            <a:pPr>
              <a:buNone/>
            </a:pPr>
            <a:r>
              <a:rPr lang="en-ZA" dirty="0" smtClean="0">
                <a:latin typeface="+mj-lt"/>
              </a:rPr>
              <a:t>— </a:t>
            </a:r>
            <a:r>
              <a:rPr lang="en-ZA" i="1" dirty="0" smtClean="0">
                <a:latin typeface="+mj-lt"/>
              </a:rPr>
              <a:t>Cynthia </a:t>
            </a:r>
            <a:r>
              <a:rPr lang="en-ZA" i="1" dirty="0" err="1" smtClean="0">
                <a:latin typeface="+mj-lt"/>
              </a:rPr>
              <a:t>O’Murchu</a:t>
            </a:r>
            <a:r>
              <a:rPr lang="en-ZA" i="1" dirty="0" smtClean="0">
                <a:latin typeface="+mj-lt"/>
              </a:rPr>
              <a:t>, Financial Times</a:t>
            </a:r>
            <a:endParaRPr lang="en-ZA" dirty="0" smtClean="0">
              <a:latin typeface="+mj-lt"/>
            </a:endParaRPr>
          </a:p>
          <a:p>
            <a:endParaRPr lang="en-ZA" dirty="0">
              <a:latin typeface="+mj-lt"/>
            </a:endParaRPr>
          </a:p>
        </p:txBody>
      </p:sp>
    </p:spTree>
    <p:extLst>
      <p:ext uri="{BB962C8B-B14F-4D97-AF65-F5344CB8AC3E}">
        <p14:creationId xmlns:p14="http://schemas.microsoft.com/office/powerpoint/2010/main" val="14509078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3296"/>
            <a:ext cx="8964488" cy="566738"/>
          </a:xfrm>
        </p:spPr>
        <p:txBody>
          <a:bodyPr>
            <a:normAutofit fontScale="90000"/>
          </a:bodyPr>
          <a:lstStyle/>
          <a:p>
            <a:r>
              <a:rPr lang="en-ZA" b="0" dirty="0" smtClean="0"/>
              <a:t>The </a:t>
            </a:r>
            <a:r>
              <a:rPr lang="en-ZA" b="0" dirty="0" smtClean="0">
                <a:hlinkClick r:id="rId3"/>
              </a:rPr>
              <a:t>“Murder Mysteries”</a:t>
            </a:r>
            <a:r>
              <a:rPr lang="en-ZA" b="0" dirty="0" smtClean="0"/>
              <a:t> project by Tom Hargrove of the Scripps Howard News Service. </a:t>
            </a:r>
            <a:endParaRPr lang="en-ZA" dirty="0"/>
          </a:p>
        </p:txBody>
      </p:sp>
      <p:pic>
        <p:nvPicPr>
          <p:cNvPr id="5" name="Picture Placeholder 4" descr="Murder Mysteries.jpg"/>
          <p:cNvPicPr>
            <a:picLocks noGrp="1" noChangeAspect="1"/>
          </p:cNvPicPr>
          <p:nvPr>
            <p:ph type="pic" idx="1"/>
          </p:nvPr>
        </p:nvPicPr>
        <p:blipFill>
          <a:blip r:embed="rId4" cstate="print"/>
          <a:srcRect t="21434" b="21434"/>
          <a:stretch>
            <a:fillRect/>
          </a:stretch>
        </p:blipFill>
        <p:spPr>
          <a:xfrm>
            <a:off x="1259632" y="260648"/>
            <a:ext cx="6714700" cy="5904656"/>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395536" y="836712"/>
            <a:ext cx="8352928" cy="5760640"/>
          </a:xfrm>
          <a:prstGeom prst="rect">
            <a:avLst/>
          </a:prstGeom>
        </p:spPr>
        <p:txBody>
          <a:bodyPr vert="horz" lIns="91440" tIns="45720" rIns="91440" bIns="45720" rtlCol="0" anchor="b">
            <a:normAutofit fontScale="97500" lnSpcReduction="10000"/>
          </a:bodyPr>
          <a:lstStyle>
            <a:lvl1pPr algn="l" defTabSz="914400" rtl="0" eaLnBrk="1" latinLnBrk="0" hangingPunct="1">
              <a:spcBef>
                <a:spcPct val="0"/>
              </a:spcBef>
              <a:buNone/>
              <a:defRPr sz="2000" b="1" kern="1200">
                <a:solidFill>
                  <a:schemeClr val="tx1"/>
                </a:solidFill>
                <a:latin typeface="+mj-lt"/>
                <a:ea typeface="+mj-ea"/>
                <a:cs typeface="+mj-cs"/>
              </a:defRPr>
            </a:lvl1pPr>
          </a:lstStyle>
          <a:p>
            <a:r>
              <a:rPr lang="en-US" sz="2800" dirty="0"/>
              <a:t>From the Open Data Journalism Handbook. </a:t>
            </a:r>
            <a:endParaRPr lang="en-US" sz="2800" dirty="0" smtClean="0"/>
          </a:p>
          <a:p>
            <a:pPr algn="just"/>
            <a:r>
              <a:rPr lang="en-ZA" sz="2800" b="0" dirty="0" smtClean="0"/>
              <a:t>He </a:t>
            </a:r>
            <a:r>
              <a:rPr lang="en-ZA" sz="2800" b="0" dirty="0"/>
              <a:t>built from government data and public records requests a demographically-detailed database of more than 185,000 unsolved murders, and then designed an algorithm to search it for patterns suggesting the possible presence of serial killers. This project has it all: hard work gathering a database better than the government’s own, clever analysis using social science techniques, and interactive presentation of the data online. Could also show startling variances in solve rates – some areas a murder is more likely to remain unsolved than solved. Points directly to technique and approaches of particular police stations. </a:t>
            </a:r>
            <a:endParaRPr lang="en-ZA" sz="2800" b="0" dirty="0" smtClean="0"/>
          </a:p>
          <a:p>
            <a:pPr algn="just"/>
            <a:endParaRPr lang="en-ZA" sz="2800" b="0" dirty="0"/>
          </a:p>
          <a:p>
            <a:pPr algn="just"/>
            <a:r>
              <a:rPr lang="en-ZA" sz="2800" b="0" dirty="0" smtClean="0"/>
              <a:t>See </a:t>
            </a:r>
            <a:r>
              <a:rPr lang="en-ZA" sz="2800" b="0" dirty="0"/>
              <a:t>further </a:t>
            </a:r>
            <a:r>
              <a:rPr lang="nl-NL" sz="2800" b="0" dirty="0"/>
              <a:t>http://bit.ly/yT9wdh.</a:t>
            </a:r>
            <a:endParaRPr lang="en-ZA" sz="2800" dirty="0"/>
          </a:p>
        </p:txBody>
      </p:sp>
    </p:spTree>
    <p:extLst>
      <p:ext uri="{BB962C8B-B14F-4D97-AF65-F5344CB8AC3E}">
        <p14:creationId xmlns:p14="http://schemas.microsoft.com/office/powerpoint/2010/main" val="38091085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797152"/>
            <a:ext cx="5486400" cy="566738"/>
          </a:xfrm>
        </p:spPr>
        <p:txBody>
          <a:bodyPr/>
          <a:lstStyle/>
          <a:p>
            <a:r>
              <a:rPr lang="en-US" dirty="0" smtClean="0"/>
              <a:t>And…the Expenses Scandal again!</a:t>
            </a:r>
            <a:endParaRPr lang="en-ZA" dirty="0"/>
          </a:p>
        </p:txBody>
      </p:sp>
      <p:pic>
        <p:nvPicPr>
          <p:cNvPr id="6" name="Picture Placeholder 5" descr="Telegraph.jpg"/>
          <p:cNvPicPr>
            <a:picLocks noGrp="1" noChangeAspect="1"/>
          </p:cNvPicPr>
          <p:nvPr>
            <p:ph type="pic" idx="1"/>
          </p:nvPr>
        </p:nvPicPr>
        <p:blipFill>
          <a:blip r:embed="rId2" cstate="print"/>
          <a:srcRect l="7143" r="7143"/>
          <a:stretch>
            <a:fillRect/>
          </a:stretch>
        </p:blipFill>
        <p:spPr>
          <a:xfrm>
            <a:off x="1619672" y="908720"/>
            <a:ext cx="5328592" cy="3996444"/>
          </a:xfrm>
        </p:spPr>
      </p:pic>
      <p:sp>
        <p:nvSpPr>
          <p:cNvPr id="4" name="Text Placeholder 3"/>
          <p:cNvSpPr>
            <a:spLocks noGrp="1"/>
          </p:cNvSpPr>
          <p:nvPr>
            <p:ph type="body" sz="half" idx="2"/>
          </p:nvPr>
        </p:nvSpPr>
        <p:spPr>
          <a:xfrm>
            <a:off x="323528" y="5367338"/>
            <a:ext cx="8712968" cy="1230014"/>
          </a:xfrm>
        </p:spPr>
        <p:txBody>
          <a:bodyPr>
            <a:normAutofit/>
          </a:bodyPr>
          <a:lstStyle/>
          <a:p>
            <a:pPr algn="just"/>
            <a:r>
              <a:rPr lang="en-US" dirty="0" smtClean="0"/>
              <a:t>Using ATI to get information, using data journalism to process. </a:t>
            </a:r>
            <a:r>
              <a:rPr lang="en-ZA" dirty="0" smtClean="0"/>
              <a:t>This leaked release of expense statements from MPs by the Telegraph in May 2009 (Rayner, 2009) brought widespread attention to a perceived lack of transparency by Government on how they spent the money paid to them in taxes. This ‘scandal’ led to changes throughout the political spectrum with much of the resulting data</a:t>
            </a:r>
          </a:p>
          <a:p>
            <a:r>
              <a:rPr lang="en-ZA" dirty="0" smtClean="0"/>
              <a:t>now available (with regular updates) on data.gov.uk.</a:t>
            </a:r>
            <a:endParaRPr lang="en-ZA" dirty="0"/>
          </a:p>
        </p:txBody>
      </p:sp>
      <p:sp>
        <p:nvSpPr>
          <p:cNvPr id="5" name="TextBox 4"/>
          <p:cNvSpPr txBox="1"/>
          <p:nvPr/>
        </p:nvSpPr>
        <p:spPr>
          <a:xfrm>
            <a:off x="323528" y="260648"/>
            <a:ext cx="7128792" cy="646331"/>
          </a:xfrm>
          <a:prstGeom prst="rect">
            <a:avLst/>
          </a:prstGeom>
          <a:noFill/>
        </p:spPr>
        <p:txBody>
          <a:bodyPr wrap="square" rtlCol="0">
            <a:spAutoFit/>
          </a:bodyPr>
          <a:lstStyle/>
          <a:p>
            <a:r>
              <a:rPr lang="en-ZA" dirty="0" smtClean="0">
                <a:hlinkClick r:id="rId3"/>
              </a:rPr>
              <a:t>http://www.guardian.co.uk/news/datablog/interactive/2012/sep/07/full-list-mps-expenses-ipsa-data-interactive</a:t>
            </a:r>
            <a:r>
              <a:rPr lang="en-ZA" dirty="0" smtClean="0"/>
              <a:t> - Go Play!</a:t>
            </a:r>
            <a:endParaRPr lang="en-ZA" dirty="0"/>
          </a:p>
        </p:txBody>
      </p:sp>
    </p:spTree>
    <p:extLst>
      <p:ext uri="{BB962C8B-B14F-4D97-AF65-F5344CB8AC3E}">
        <p14:creationId xmlns:p14="http://schemas.microsoft.com/office/powerpoint/2010/main" val="27154194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ZA" dirty="0" smtClean="0"/>
              <a:t>What is a data story?</a:t>
            </a:r>
            <a:endParaRPr lang="en-ZA" dirty="0"/>
          </a:p>
        </p:txBody>
      </p:sp>
      <p:sp>
        <p:nvSpPr>
          <p:cNvPr id="3" name="Content Placeholder 2"/>
          <p:cNvSpPr>
            <a:spLocks noGrp="1"/>
          </p:cNvSpPr>
          <p:nvPr>
            <p:ph idx="1"/>
          </p:nvPr>
        </p:nvSpPr>
        <p:spPr>
          <a:xfrm>
            <a:off x="457200" y="1412776"/>
            <a:ext cx="8229600" cy="5040560"/>
          </a:xfrm>
        </p:spPr>
        <p:txBody>
          <a:bodyPr>
            <a:normAutofit fontScale="92500" lnSpcReduction="10000"/>
          </a:bodyPr>
          <a:lstStyle/>
          <a:p>
            <a:pPr algn="just"/>
            <a:r>
              <a:rPr lang="en-ZA" dirty="0" smtClean="0"/>
              <a:t>Census, election results, service delivery, budget reporting, crime stats</a:t>
            </a:r>
            <a:endParaRPr lang="en-ZA" dirty="0"/>
          </a:p>
          <a:p>
            <a:pPr lvl="0"/>
            <a:r>
              <a:rPr lang="en-US" dirty="0" smtClean="0"/>
              <a:t>However, narrative is not excluded</a:t>
            </a:r>
            <a:r>
              <a:rPr lang="en-ZA" sz="2800" dirty="0" smtClean="0"/>
              <a:t>:</a:t>
            </a:r>
          </a:p>
          <a:p>
            <a:pPr lvl="1"/>
            <a:r>
              <a:rPr lang="en-ZA" sz="2400" dirty="0" smtClean="0"/>
              <a:t>What</a:t>
            </a:r>
          </a:p>
          <a:p>
            <a:pPr lvl="2"/>
            <a:r>
              <a:rPr lang="en-ZA" sz="1800" dirty="0" smtClean="0"/>
              <a:t>History, dimensions, ...</a:t>
            </a:r>
          </a:p>
          <a:p>
            <a:pPr lvl="1"/>
            <a:r>
              <a:rPr lang="en-ZA" sz="2400" dirty="0" smtClean="0"/>
              <a:t>Who</a:t>
            </a:r>
          </a:p>
          <a:p>
            <a:pPr lvl="2"/>
            <a:r>
              <a:rPr lang="en-ZA" sz="1800" dirty="0" smtClean="0"/>
              <a:t>Individuals, crowds, ...</a:t>
            </a:r>
          </a:p>
          <a:p>
            <a:pPr lvl="1"/>
            <a:r>
              <a:rPr lang="en-ZA" sz="2400" dirty="0" smtClean="0"/>
              <a:t>When</a:t>
            </a:r>
          </a:p>
          <a:p>
            <a:pPr lvl="2"/>
            <a:r>
              <a:rPr lang="en-ZA" sz="1800" dirty="0" smtClean="0"/>
              <a:t>Dates, times, intervals, ...</a:t>
            </a:r>
          </a:p>
          <a:p>
            <a:pPr lvl="1"/>
            <a:r>
              <a:rPr lang="en-ZA" sz="2400" dirty="0" smtClean="0"/>
              <a:t>Where</a:t>
            </a:r>
          </a:p>
          <a:p>
            <a:pPr lvl="2"/>
            <a:r>
              <a:rPr lang="en-ZA" sz="1800" dirty="0" smtClean="0"/>
              <a:t>Locations; country, town, property, ...</a:t>
            </a:r>
          </a:p>
          <a:p>
            <a:pPr lvl="1"/>
            <a:r>
              <a:rPr lang="en-ZA" sz="2400" dirty="0" smtClean="0"/>
              <a:t>Why</a:t>
            </a:r>
          </a:p>
          <a:p>
            <a:pPr lvl="1"/>
            <a:r>
              <a:rPr lang="en-ZA" sz="2400" dirty="0" smtClean="0"/>
              <a:t>How</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 Journalism?</a:t>
            </a:r>
            <a:endParaRPr lang="en-ZA" dirty="0"/>
          </a:p>
        </p:txBody>
      </p:sp>
      <p:sp>
        <p:nvSpPr>
          <p:cNvPr id="3" name="Content Placeholder 2"/>
          <p:cNvSpPr>
            <a:spLocks noGrp="1"/>
          </p:cNvSpPr>
          <p:nvPr>
            <p:ph idx="1"/>
          </p:nvPr>
        </p:nvSpPr>
        <p:spPr>
          <a:xfrm>
            <a:off x="395536" y="2492896"/>
            <a:ext cx="8229600" cy="3888432"/>
          </a:xfrm>
        </p:spPr>
        <p:txBody>
          <a:bodyPr>
            <a:normAutofit/>
          </a:bodyPr>
          <a:lstStyle/>
          <a:p>
            <a:pPr marL="0" indent="0" algn="ctr">
              <a:buNone/>
            </a:pPr>
            <a:r>
              <a:rPr lang="en-ZA" sz="6000" dirty="0" smtClean="0">
                <a:latin typeface="+mj-lt"/>
              </a:rPr>
              <a:t>Telling stories with data – data as a source</a:t>
            </a:r>
            <a:endParaRPr lang="en-ZA" sz="6000" i="1" dirty="0" smtClean="0">
              <a:latin typeface="+mj-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Step-by-step</a:t>
            </a:r>
            <a:endParaRPr lang="en-US" dirty="0"/>
          </a:p>
        </p:txBody>
      </p:sp>
      <p:sp>
        <p:nvSpPr>
          <p:cNvPr id="3" name="Subtitle 2"/>
          <p:cNvSpPr>
            <a:spLocks noGrp="1"/>
          </p:cNvSpPr>
          <p:nvPr>
            <p:ph type="subTitle" idx="1"/>
          </p:nvPr>
        </p:nvSpPr>
        <p:spPr/>
        <p:txBody>
          <a:bodyPr/>
          <a:lstStyle/>
          <a:p>
            <a:r>
              <a:rPr lang="en-US" dirty="0" smtClean="0"/>
              <a:t>How to create a data story</a:t>
            </a:r>
            <a:endParaRPr lang="en-US" dirty="0"/>
          </a:p>
        </p:txBody>
      </p:sp>
    </p:spTree>
    <p:extLst>
      <p:ext uri="{BB962C8B-B14F-4D97-AF65-F5344CB8AC3E}">
        <p14:creationId xmlns:p14="http://schemas.microsoft.com/office/powerpoint/2010/main" val="36786365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68313" y="836613"/>
          <a:ext cx="8229600"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1043608" y="5651956"/>
            <a:ext cx="7056784" cy="369332"/>
          </a:xfrm>
          <a:prstGeom prst="rect">
            <a:avLst/>
          </a:prstGeom>
        </p:spPr>
        <p:txBody>
          <a:bodyPr wrap="square">
            <a:spAutoFit/>
          </a:bodyPr>
          <a:lstStyle/>
          <a:p>
            <a:pPr algn="ctr"/>
            <a:r>
              <a:rPr lang="en-US" dirty="0"/>
              <a:t>Journalism then becomes about giving data meaning.</a:t>
            </a:r>
            <a:endParaRPr lang="en-ZA" dirty="0"/>
          </a:p>
        </p:txBody>
      </p:sp>
    </p:spTree>
    <p:extLst>
      <p:ext uri="{BB962C8B-B14F-4D97-AF65-F5344CB8AC3E}">
        <p14:creationId xmlns:p14="http://schemas.microsoft.com/office/powerpoint/2010/main" val="117798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770040496"/>
              </p:ext>
            </p:extLst>
          </p:nvPr>
        </p:nvGraphicFramePr>
        <p:xfrm>
          <a:off x="395536" y="404664"/>
          <a:ext cx="8280920" cy="54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p:cNvSpPr/>
          <p:nvPr/>
        </p:nvSpPr>
        <p:spPr>
          <a:xfrm>
            <a:off x="1187624" y="6021288"/>
            <a:ext cx="6696744" cy="646331"/>
          </a:xfrm>
          <a:prstGeom prst="rect">
            <a:avLst/>
          </a:prstGeom>
        </p:spPr>
        <p:txBody>
          <a:bodyPr wrap="square">
            <a:spAutoFit/>
          </a:bodyPr>
          <a:lstStyle/>
          <a:p>
            <a:pPr algn="ctr"/>
            <a:r>
              <a:rPr lang="en-US" dirty="0"/>
              <a:t>Localizing a story is of increasing economic importance – as the data deluge continues, personalized content is King.</a:t>
            </a:r>
          </a:p>
        </p:txBody>
      </p:sp>
    </p:spTree>
    <p:extLst>
      <p:ext uri="{BB962C8B-B14F-4D97-AF65-F5344CB8AC3E}">
        <p14:creationId xmlns:p14="http://schemas.microsoft.com/office/powerpoint/2010/main" val="34990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z="4800" dirty="0" smtClean="0">
                <a:ea typeface="+mj-ea"/>
                <a:cs typeface="+mj-cs"/>
              </a:rPr>
              <a:t>Work backwards from your idea!</a:t>
            </a:r>
            <a:endParaRPr lang="en-US" sz="4800" dirty="0">
              <a:ea typeface="+mj-ea"/>
              <a:cs typeface="+mj-cs"/>
            </a:endParaRPr>
          </a:p>
        </p:txBody>
      </p:sp>
      <p:sp>
        <p:nvSpPr>
          <p:cNvPr id="14338" name="Content Placeholder 2"/>
          <p:cNvSpPr>
            <a:spLocks noGrp="1"/>
          </p:cNvSpPr>
          <p:nvPr>
            <p:ph idx="1"/>
          </p:nvPr>
        </p:nvSpPr>
        <p:spPr/>
        <p:txBody>
          <a:bodyPr/>
          <a:lstStyle/>
          <a:p>
            <a:pPr marL="514350" indent="-514350" eaLnBrk="1" hangingPunct="1">
              <a:buFont typeface="+mj-lt"/>
              <a:buAutoNum type="arabicPeriod"/>
              <a:defRPr/>
            </a:pPr>
            <a:r>
              <a:rPr lang="en-US" sz="3200" dirty="0"/>
              <a:t>What statements do you want to make?</a:t>
            </a:r>
          </a:p>
          <a:p>
            <a:pPr marL="514350" indent="-514350" eaLnBrk="1" hangingPunct="1">
              <a:buFont typeface="+mj-lt"/>
              <a:buAutoNum type="arabicPeriod"/>
              <a:defRPr/>
            </a:pPr>
            <a:r>
              <a:rPr lang="en-US" sz="3200" dirty="0"/>
              <a:t>What variables are needed to make those statements?</a:t>
            </a:r>
          </a:p>
          <a:p>
            <a:pPr marL="514350" indent="-514350" eaLnBrk="1" hangingPunct="1">
              <a:buFont typeface="+mj-lt"/>
              <a:buAutoNum type="arabicPeriod"/>
              <a:defRPr/>
            </a:pPr>
            <a:r>
              <a:rPr lang="en-US" sz="3200" dirty="0"/>
              <a:t>Who would collect data with those variables?</a:t>
            </a:r>
          </a:p>
          <a:p>
            <a:pPr marL="514350" indent="-514350" eaLnBrk="1" hangingPunct="1">
              <a:buFont typeface="+mj-lt"/>
              <a:buAutoNum type="arabicPeriod"/>
              <a:defRPr/>
            </a:pPr>
            <a:r>
              <a:rPr lang="en-US" sz="3200" dirty="0"/>
              <a:t>How will you get the data from the collector?</a:t>
            </a:r>
          </a:p>
          <a:p>
            <a:pPr eaLnBrk="1" hangingPunct="1">
              <a:defRPr/>
            </a:pPr>
            <a:endParaRPr lang="en-US" dirty="0"/>
          </a:p>
        </p:txBody>
      </p:sp>
      <p:pic>
        <p:nvPicPr>
          <p:cNvPr id="1434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76338" y="5411788"/>
            <a:ext cx="7018337"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0877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1. Statements?</a:t>
            </a:r>
            <a:endParaRPr lang="en-US" dirty="0">
              <a:ea typeface="+mj-ea"/>
              <a:cs typeface="+mj-cs"/>
            </a:endParaRPr>
          </a:p>
        </p:txBody>
      </p:sp>
      <p:sp>
        <p:nvSpPr>
          <p:cNvPr id="15363" name="Content Placeholder 2"/>
          <p:cNvSpPr>
            <a:spLocks noGrp="1"/>
          </p:cNvSpPr>
          <p:nvPr>
            <p:ph idx="1"/>
          </p:nvPr>
        </p:nvSpPr>
        <p:spPr>
          <a:xfrm>
            <a:off x="457200" y="1600200"/>
            <a:ext cx="4325938" cy="4876800"/>
          </a:xfrm>
        </p:spPr>
        <p:txBody>
          <a:bodyPr>
            <a:normAutofit/>
          </a:bodyPr>
          <a:lstStyle/>
          <a:p>
            <a:pPr eaLnBrk="1" hangingPunct="1"/>
            <a:r>
              <a:rPr lang="en-US" altLang="en-US" sz="2600" dirty="0" err="1" smtClean="0">
                <a:ea typeface="ＭＳ Ｐゴシック" pitchFamily="34" charset="-128"/>
              </a:rPr>
              <a:t>Lede</a:t>
            </a:r>
            <a:r>
              <a:rPr lang="en-US" altLang="en-US" sz="2600" dirty="0" smtClean="0">
                <a:ea typeface="ＭＳ Ｐゴシック" pitchFamily="34" charset="-128"/>
              </a:rPr>
              <a:t> = hypothesis</a:t>
            </a:r>
          </a:p>
          <a:p>
            <a:pPr eaLnBrk="1" hangingPunct="1"/>
            <a:r>
              <a:rPr lang="en-US" altLang="en-US" sz="2600" dirty="0" smtClean="0">
                <a:ea typeface="ＭＳ Ｐゴシック" pitchFamily="34" charset="-128"/>
              </a:rPr>
              <a:t>Bullet points = statements</a:t>
            </a:r>
          </a:p>
          <a:p>
            <a:pPr eaLnBrk="1" hangingPunct="1"/>
            <a:r>
              <a:rPr lang="en-US" altLang="en-US" sz="2600" dirty="0" smtClean="0">
                <a:ea typeface="ＭＳ Ｐゴシック" pitchFamily="34" charset="-128"/>
              </a:rPr>
              <a:t>Examples for a crime and courts data story:</a:t>
            </a:r>
          </a:p>
          <a:p>
            <a:pPr lvl="1" eaLnBrk="1" hangingPunct="1"/>
            <a:r>
              <a:rPr lang="en-US" altLang="en-US" sz="2200" dirty="0" smtClean="0">
                <a:ea typeface="ＭＳ Ｐゴシック" pitchFamily="34" charset="-128"/>
              </a:rPr>
              <a:t>“Crime has increased/decreased X % since...”</a:t>
            </a:r>
          </a:p>
          <a:p>
            <a:pPr lvl="1" eaLnBrk="1" hangingPunct="1"/>
            <a:r>
              <a:rPr lang="en-US" altLang="en-US" sz="2200" dirty="0" smtClean="0">
                <a:ea typeface="ＭＳ Ｐゴシック" pitchFamily="34" charset="-128"/>
              </a:rPr>
              <a:t>“The X per 100.000 violent crime rate of Y City is the worst ...”</a:t>
            </a:r>
          </a:p>
          <a:p>
            <a:pPr lvl="1" eaLnBrk="1" hangingPunct="1"/>
            <a:r>
              <a:rPr lang="en-US" altLang="en-US" sz="2200" dirty="0" smtClean="0">
                <a:ea typeface="ＭＳ Ｐゴシック" pitchFamily="34" charset="-128"/>
              </a:rPr>
              <a:t>“Only X % of reported crimes result in arrests...”</a:t>
            </a:r>
          </a:p>
          <a:p>
            <a:pPr lvl="1" eaLnBrk="1" hangingPunct="1"/>
            <a:endParaRPr lang="en-US" altLang="en-US" dirty="0" smtClean="0">
              <a:ea typeface="ＭＳ Ｐゴシック" pitchFamily="34" charset="-128"/>
            </a:endParaRPr>
          </a:p>
        </p:txBody>
      </p:sp>
      <p:pic>
        <p:nvPicPr>
          <p:cNvPr id="1536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30788" y="2420938"/>
            <a:ext cx="3986212" cy="227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14217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2. Variables needed?</a:t>
            </a:r>
            <a:endParaRPr lang="en-US" dirty="0">
              <a:ea typeface="+mj-ea"/>
              <a:cs typeface="+mj-cs"/>
            </a:endParaRPr>
          </a:p>
        </p:txBody>
      </p:sp>
      <p:sp>
        <p:nvSpPr>
          <p:cNvPr id="16386" name="Content Placeholder 2"/>
          <p:cNvSpPr>
            <a:spLocks noGrp="1"/>
          </p:cNvSpPr>
          <p:nvPr>
            <p:ph idx="1"/>
          </p:nvPr>
        </p:nvSpPr>
        <p:spPr>
          <a:xfrm>
            <a:off x="457200" y="1600200"/>
            <a:ext cx="4270375" cy="4876800"/>
          </a:xfrm>
        </p:spPr>
        <p:txBody>
          <a:bodyPr/>
          <a:lstStyle/>
          <a:p>
            <a:pPr eaLnBrk="1" hangingPunct="1">
              <a:defRPr/>
            </a:pPr>
            <a:r>
              <a:rPr lang="en-US" sz="2800" dirty="0"/>
              <a:t>Columns </a:t>
            </a:r>
            <a:r>
              <a:rPr lang="en-US" sz="2800" dirty="0" smtClean="0"/>
              <a:t>= variables</a:t>
            </a:r>
            <a:endParaRPr lang="en-US" sz="2800" dirty="0"/>
          </a:p>
          <a:p>
            <a:pPr eaLnBrk="1" hangingPunct="1">
              <a:defRPr/>
            </a:pPr>
            <a:r>
              <a:rPr lang="en-US" sz="2800" dirty="0"/>
              <a:t>Rows </a:t>
            </a:r>
            <a:r>
              <a:rPr lang="en-US" sz="2800" dirty="0" smtClean="0"/>
              <a:t>= </a:t>
            </a:r>
            <a:r>
              <a:rPr lang="en-US" sz="2800" dirty="0"/>
              <a:t>records</a:t>
            </a:r>
          </a:p>
          <a:p>
            <a:pPr eaLnBrk="1" hangingPunct="1">
              <a:defRPr/>
            </a:pPr>
            <a:r>
              <a:rPr lang="en-US" sz="2800" dirty="0"/>
              <a:t>Two main kinds of variables</a:t>
            </a:r>
          </a:p>
          <a:p>
            <a:pPr lvl="1" eaLnBrk="1" hangingPunct="1">
              <a:defRPr/>
            </a:pPr>
            <a:r>
              <a:rPr lang="en-US" sz="2400" dirty="0">
                <a:solidFill>
                  <a:srgbClr val="FF0000"/>
                </a:solidFill>
              </a:rPr>
              <a:t>Categorica</a:t>
            </a:r>
            <a:r>
              <a:rPr lang="en-US" sz="2400" dirty="0"/>
              <a:t>l: Sex, city, postal code, type of crime, etc...</a:t>
            </a:r>
          </a:p>
          <a:p>
            <a:pPr lvl="1" eaLnBrk="1" hangingPunct="1">
              <a:defRPr/>
            </a:pPr>
            <a:r>
              <a:rPr lang="en-US" sz="2400" dirty="0">
                <a:solidFill>
                  <a:srgbClr val="FF0000"/>
                </a:solidFill>
              </a:rPr>
              <a:t>Numeric</a:t>
            </a:r>
            <a:r>
              <a:rPr lang="en-US" sz="2400" dirty="0"/>
              <a:t>: Age, cost, population, weight, arrests</a:t>
            </a:r>
            <a:r>
              <a:rPr lang="en-US" sz="2400" dirty="0" smtClean="0"/>
              <a:t>, accident, </a:t>
            </a:r>
            <a:r>
              <a:rPr lang="en-US" sz="2400" dirty="0"/>
              <a:t>etc...</a:t>
            </a:r>
          </a:p>
          <a:p>
            <a:pPr marL="0" indent="0" eaLnBrk="1" hangingPunct="1">
              <a:buFont typeface="Arial" charset="0"/>
              <a:buNone/>
              <a:defRPr/>
            </a:pPr>
            <a:endParaRPr lang="en-US" sz="2800" dirty="0"/>
          </a:p>
        </p:txBody>
      </p:sp>
      <p:pic>
        <p:nvPicPr>
          <p:cNvPr id="1638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26013" y="2070100"/>
            <a:ext cx="4046537" cy="349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54028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3. Who collects those variables?</a:t>
            </a:r>
            <a:endParaRPr lang="en-US" dirty="0">
              <a:ea typeface="+mj-ea"/>
              <a:cs typeface="+mj-cs"/>
            </a:endParaRPr>
          </a:p>
        </p:txBody>
      </p:sp>
      <p:pic>
        <p:nvPicPr>
          <p:cNvPr id="1741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6775" y="1671638"/>
            <a:ext cx="7697788"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56796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4. Get the data!</a:t>
            </a:r>
            <a:endParaRPr lang="en-US" dirty="0">
              <a:ea typeface="+mj-ea"/>
              <a:cs typeface="+mj-cs"/>
            </a:endParaRPr>
          </a:p>
        </p:txBody>
      </p:sp>
      <p:pic>
        <p:nvPicPr>
          <p:cNvPr id="1843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6138" y="1822450"/>
            <a:ext cx="27940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17850" y="2609850"/>
            <a:ext cx="3378200"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95713" y="4699000"/>
            <a:ext cx="5192712"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37588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Finding the Data</a:t>
            </a:r>
            <a:endParaRPr lang="en-ZA" dirty="0"/>
          </a:p>
        </p:txBody>
      </p:sp>
      <p:sp>
        <p:nvSpPr>
          <p:cNvPr id="3" name="Content Placeholder 2"/>
          <p:cNvSpPr>
            <a:spLocks noGrp="1"/>
          </p:cNvSpPr>
          <p:nvPr>
            <p:ph idx="1"/>
          </p:nvPr>
        </p:nvSpPr>
        <p:spPr>
          <a:xfrm>
            <a:off x="457200" y="1340768"/>
            <a:ext cx="8229600" cy="5517232"/>
          </a:xfrm>
        </p:spPr>
        <p:txBody>
          <a:bodyPr>
            <a:noAutofit/>
          </a:bodyPr>
          <a:lstStyle/>
          <a:p>
            <a:r>
              <a:rPr lang="en-US" sz="2000" b="1" dirty="0" smtClean="0">
                <a:latin typeface="+mj-lt"/>
              </a:rPr>
              <a:t>Using PAIA</a:t>
            </a:r>
            <a:endParaRPr lang="en-ZA" sz="2000" dirty="0" smtClean="0">
              <a:latin typeface="+mj-lt"/>
            </a:endParaRPr>
          </a:p>
          <a:p>
            <a:r>
              <a:rPr lang="en-ZA" sz="2000" b="1" dirty="0" smtClean="0">
                <a:latin typeface="+mj-lt"/>
              </a:rPr>
              <a:t>Browse data sites and services:</a:t>
            </a:r>
          </a:p>
          <a:p>
            <a:pPr lvl="1"/>
            <a:r>
              <a:rPr lang="en-ZA" sz="2000" dirty="0" smtClean="0">
                <a:latin typeface="+mj-lt"/>
                <a:hlinkClick r:id="rId3"/>
              </a:rPr>
              <a:t>http://databank.worldbank.org/ddp/home.do </a:t>
            </a:r>
            <a:endParaRPr lang="en-ZA" sz="2000" dirty="0" smtClean="0">
              <a:latin typeface="+mj-lt"/>
            </a:endParaRPr>
          </a:p>
          <a:p>
            <a:pPr lvl="1"/>
            <a:r>
              <a:rPr lang="en-ZA" sz="2000" dirty="0" smtClean="0">
                <a:latin typeface="+mj-lt"/>
              </a:rPr>
              <a:t>http://www.africaopendata.org/ (soon to be openAFRICA)</a:t>
            </a:r>
          </a:p>
          <a:p>
            <a:pPr lvl="1"/>
            <a:r>
              <a:rPr lang="en-US" sz="2000" dirty="0">
                <a:latin typeface="+mj-lt"/>
                <a:hlinkClick r:id="rId4"/>
              </a:rPr>
              <a:t>http://interactive.statssa.gov.za/superweb/</a:t>
            </a:r>
            <a:r>
              <a:rPr lang="en-US" sz="2000" dirty="0" smtClean="0">
                <a:latin typeface="+mj-lt"/>
                <a:hlinkClick r:id="rId4"/>
              </a:rPr>
              <a:t>login.do</a:t>
            </a:r>
            <a:r>
              <a:rPr lang="en-US" sz="2000" dirty="0" smtClean="0">
                <a:latin typeface="+mj-lt"/>
              </a:rPr>
              <a:t> (STATSSA)</a:t>
            </a:r>
            <a:endParaRPr lang="en-ZA" sz="2000" dirty="0" smtClean="0">
              <a:latin typeface="+mj-lt"/>
            </a:endParaRPr>
          </a:p>
          <a:p>
            <a:r>
              <a:rPr lang="en-ZA" sz="2000" b="1" dirty="0" smtClean="0">
                <a:latin typeface="+mj-lt"/>
              </a:rPr>
              <a:t>Scraping</a:t>
            </a:r>
          </a:p>
          <a:p>
            <a:pPr lvl="1"/>
            <a:r>
              <a:rPr lang="en-ZA" sz="2000" dirty="0" smtClean="0">
                <a:latin typeface="+mj-lt"/>
                <a:hlinkClick r:id="rId5"/>
              </a:rPr>
              <a:t>ScraperWiki</a:t>
            </a:r>
            <a:endParaRPr lang="en-ZA" sz="2000" dirty="0" smtClean="0">
              <a:latin typeface="+mj-lt"/>
            </a:endParaRPr>
          </a:p>
          <a:p>
            <a:r>
              <a:rPr lang="en-ZA" sz="2000" b="1" dirty="0" smtClean="0">
                <a:latin typeface="+mj-lt"/>
              </a:rPr>
              <a:t>Ask a Forum or a Mailing List or an expert</a:t>
            </a:r>
          </a:p>
          <a:p>
            <a:pPr lvl="1"/>
            <a:r>
              <a:rPr lang="en-ZA" sz="2000" dirty="0" smtClean="0">
                <a:latin typeface="+mj-lt"/>
              </a:rPr>
              <a:t> </a:t>
            </a:r>
            <a:r>
              <a:rPr lang="en-ZA" sz="2000" dirty="0" smtClean="0">
                <a:latin typeface="+mj-lt"/>
                <a:hlinkClick r:id="rId6"/>
              </a:rPr>
              <a:t>Get The Data</a:t>
            </a:r>
            <a:endParaRPr lang="en-ZA" sz="2000" dirty="0">
              <a:latin typeface="+mj-lt"/>
            </a:endParaRPr>
          </a:p>
          <a:p>
            <a:pPr lvl="1"/>
            <a:r>
              <a:rPr lang="en-ZA" sz="2000" dirty="0" smtClean="0">
                <a:latin typeface="+mj-lt"/>
              </a:rPr>
              <a:t> </a:t>
            </a:r>
            <a:r>
              <a:rPr lang="en-ZA" sz="2000" dirty="0" smtClean="0">
                <a:latin typeface="+mj-lt"/>
                <a:hlinkClick r:id="rId7"/>
              </a:rPr>
              <a:t>Quora</a:t>
            </a:r>
            <a:r>
              <a:rPr lang="en-ZA" sz="2000" dirty="0" smtClean="0">
                <a:latin typeface="+mj-lt"/>
              </a:rPr>
              <a:t>. </a:t>
            </a:r>
          </a:p>
          <a:p>
            <a:pPr lvl="1"/>
            <a:r>
              <a:rPr lang="en-ZA" sz="2000" dirty="0" smtClean="0">
                <a:hlinkClick r:id="rId8"/>
              </a:rPr>
              <a:t>NICAR</a:t>
            </a:r>
            <a:r>
              <a:rPr lang="en-ZA" sz="2000" dirty="0">
                <a:hlinkClick r:id="rId8"/>
              </a:rPr>
              <a:t>-L</a:t>
            </a:r>
            <a:endParaRPr lang="en-ZA" sz="2000" dirty="0" smtClean="0">
              <a:latin typeface="+mj-lt"/>
            </a:endParaRPr>
          </a:p>
          <a:p>
            <a:r>
              <a:rPr lang="en-ZA" sz="2000" b="1" dirty="0" smtClean="0">
                <a:latin typeface="+mj-lt"/>
              </a:rPr>
              <a:t>Join HacksHackers</a:t>
            </a:r>
          </a:p>
          <a:p>
            <a:pPr lvl="1"/>
            <a:r>
              <a:rPr lang="nl-NL" sz="2000" b="1" dirty="0">
                <a:latin typeface="+mj-lt"/>
                <a:hlinkClick r:id="rId9"/>
              </a:rPr>
              <a:t>http://www.meetup.com/HacksHackersAfrica</a:t>
            </a:r>
            <a:r>
              <a:rPr lang="nl-NL" sz="2000" b="1" dirty="0" smtClean="0">
                <a:latin typeface="+mj-lt"/>
                <a:hlinkClick r:id="rId9"/>
              </a:rPr>
              <a:t>/</a:t>
            </a:r>
            <a:r>
              <a:rPr lang="nl-NL" sz="2000" b="1" dirty="0" smtClean="0">
                <a:latin typeface="+mj-lt"/>
              </a:rPr>
              <a:t> </a:t>
            </a:r>
            <a:endParaRPr lang="en-ZA" sz="2000" b="1" dirty="0" smtClean="0">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524000"/>
            <a:ext cx="3670300" cy="319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lstStyle/>
          <a:p>
            <a:pPr eaLnBrk="1" fontAlgn="auto" hangingPunct="1">
              <a:spcAft>
                <a:spcPts val="0"/>
              </a:spcAft>
              <a:defRPr/>
            </a:pPr>
            <a:r>
              <a:rPr lang="en-US" sz="4800" dirty="0" smtClean="0">
                <a:ea typeface="+mj-ea"/>
                <a:cs typeface="+mj-cs"/>
              </a:rPr>
              <a:t>Public records tools</a:t>
            </a:r>
            <a:endParaRPr lang="en-US" sz="4800" dirty="0">
              <a:ea typeface="+mj-ea"/>
              <a:cs typeface="+mj-cs"/>
            </a:endParaRPr>
          </a:p>
        </p:txBody>
      </p:sp>
      <p:pic>
        <p:nvPicPr>
          <p:cNvPr id="19460"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13113" y="4075113"/>
            <a:ext cx="4318000" cy="222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1"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16513" y="1622425"/>
            <a:ext cx="2514600"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04626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journalism</a:t>
            </a:r>
            <a:endParaRPr lang="en-ZA" dirty="0"/>
          </a:p>
        </p:txBody>
      </p:sp>
      <p:sp>
        <p:nvSpPr>
          <p:cNvPr id="3" name="Content Placeholder 2"/>
          <p:cNvSpPr>
            <a:spLocks noGrp="1"/>
          </p:cNvSpPr>
          <p:nvPr>
            <p:ph idx="1"/>
          </p:nvPr>
        </p:nvSpPr>
        <p:spPr>
          <a:xfrm>
            <a:off x="457200" y="1484784"/>
            <a:ext cx="8229600" cy="4641379"/>
          </a:xfrm>
        </p:spPr>
        <p:txBody>
          <a:bodyPr>
            <a:normAutofit lnSpcReduction="10000"/>
          </a:bodyPr>
          <a:lstStyle/>
          <a:p>
            <a:r>
              <a:rPr lang="en-US" dirty="0">
                <a:latin typeface="+mj-lt"/>
              </a:rPr>
              <a:t>Association of Independent Publishers </a:t>
            </a:r>
            <a:r>
              <a:rPr lang="en-US" dirty="0" smtClean="0">
                <a:latin typeface="+mj-lt"/>
              </a:rPr>
              <a:t>(AIP) study in 2012:</a:t>
            </a:r>
          </a:p>
          <a:p>
            <a:r>
              <a:rPr lang="en-US" dirty="0" smtClean="0">
                <a:latin typeface="+mj-lt"/>
              </a:rPr>
              <a:t>Mpumalanga:</a:t>
            </a:r>
          </a:p>
          <a:p>
            <a:pPr lvl="1"/>
            <a:r>
              <a:rPr lang="en-US" dirty="0" smtClean="0">
                <a:latin typeface="+mj-lt"/>
              </a:rPr>
              <a:t>While 71% of stories were </a:t>
            </a:r>
            <a:r>
              <a:rPr lang="en-US" i="1" dirty="0" smtClean="0">
                <a:latin typeface="+mj-lt"/>
              </a:rPr>
              <a:t>potentially </a:t>
            </a:r>
            <a:r>
              <a:rPr lang="en-US" dirty="0" smtClean="0">
                <a:latin typeface="+mj-lt"/>
              </a:rPr>
              <a:t>investigative, only 18% were investigative.</a:t>
            </a:r>
          </a:p>
          <a:p>
            <a:r>
              <a:rPr lang="en-US" dirty="0" smtClean="0"/>
              <a:t>Limpopo:</a:t>
            </a:r>
          </a:p>
          <a:p>
            <a:pPr lvl="1"/>
            <a:r>
              <a:rPr lang="en-US" dirty="0" smtClean="0">
                <a:latin typeface="+mj-lt"/>
              </a:rPr>
              <a:t>While 73% of stories from papers were </a:t>
            </a:r>
            <a:r>
              <a:rPr lang="en-US" i="1" dirty="0" smtClean="0">
                <a:latin typeface="+mj-lt"/>
              </a:rPr>
              <a:t>potentially</a:t>
            </a:r>
            <a:r>
              <a:rPr lang="en-US" dirty="0" smtClean="0">
                <a:latin typeface="+mj-lt"/>
              </a:rPr>
              <a:t> investigative, only a quarter (24%) were actually investigative</a:t>
            </a:r>
          </a:p>
          <a:p>
            <a:pPr marL="342900" lvl="1" indent="-342900">
              <a:buFont typeface="Arial" pitchFamily="34" charset="0"/>
              <a:buChar char="•"/>
            </a:pPr>
            <a:r>
              <a:rPr lang="en-US" dirty="0" smtClean="0"/>
              <a:t>Look at the </a:t>
            </a:r>
            <a:r>
              <a:rPr lang="en-US" i="1" dirty="0" smtClean="0"/>
              <a:t>event </a:t>
            </a:r>
            <a:r>
              <a:rPr lang="en-US" dirty="0" smtClean="0"/>
              <a:t>not the issue</a:t>
            </a:r>
            <a:endParaRPr lang="en-US" dirty="0" smtClean="0">
              <a:latin typeface="+mj-l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476672"/>
            <a:ext cx="8229600" cy="5688632"/>
          </a:xfrm>
        </p:spPr>
        <p:txBody>
          <a:bodyPr>
            <a:noAutofit/>
          </a:bodyPr>
          <a:lstStyle/>
          <a:p>
            <a:r>
              <a:rPr lang="en-ZA" sz="1800" b="1" dirty="0" smtClean="0">
                <a:latin typeface="+mj-lt"/>
              </a:rPr>
              <a:t>Streamlining Your Search</a:t>
            </a:r>
          </a:p>
          <a:p>
            <a:pPr>
              <a:buNone/>
            </a:pPr>
            <a:r>
              <a:rPr lang="en-ZA" sz="1800" dirty="0" smtClean="0">
                <a:latin typeface="+mj-lt"/>
              </a:rPr>
              <a:t>	Here are a few tips:</a:t>
            </a:r>
          </a:p>
          <a:p>
            <a:pPr lvl="1"/>
            <a:r>
              <a:rPr lang="en-ZA" sz="1800" dirty="0" smtClean="0">
                <a:latin typeface="+mj-lt"/>
              </a:rPr>
              <a:t>Include both search terms relating to the content of the data, as well as some information on the format or source (file type). </a:t>
            </a:r>
          </a:p>
          <a:p>
            <a:pPr lvl="1"/>
            <a:r>
              <a:rPr lang="en-ZA" sz="1800" dirty="0" smtClean="0">
                <a:latin typeface="+mj-lt"/>
              </a:rPr>
              <a:t>For example, you can look only for spreadsheets by appending your search with </a:t>
            </a:r>
            <a:r>
              <a:rPr lang="en-ZA" sz="1800" dirty="0" err="1" smtClean="0">
                <a:latin typeface="+mj-lt"/>
              </a:rPr>
              <a:t>filetype</a:t>
            </a:r>
            <a:r>
              <a:rPr lang="en-ZA" sz="1800" dirty="0" smtClean="0">
                <a:latin typeface="+mj-lt"/>
              </a:rPr>
              <a:t> (</a:t>
            </a:r>
            <a:r>
              <a:rPr lang="en-ZA" sz="1800" dirty="0" err="1" smtClean="0">
                <a:latin typeface="+mj-lt"/>
              </a:rPr>
              <a:t>filetype:XLS</a:t>
            </a:r>
            <a:r>
              <a:rPr lang="en-ZA" sz="1800" dirty="0" smtClean="0">
                <a:latin typeface="+mj-lt"/>
              </a:rPr>
              <a:t> </a:t>
            </a:r>
            <a:r>
              <a:rPr lang="en-ZA" sz="1800" dirty="0" err="1" smtClean="0">
                <a:latin typeface="+mj-lt"/>
              </a:rPr>
              <a:t>filetype:CSV</a:t>
            </a:r>
            <a:r>
              <a:rPr lang="en-ZA" sz="1800" dirty="0" smtClean="0">
                <a:latin typeface="+mj-lt"/>
              </a:rPr>
              <a:t>’), </a:t>
            </a:r>
            <a:r>
              <a:rPr lang="en-ZA" sz="1800" dirty="0" err="1" smtClean="0">
                <a:latin typeface="+mj-lt"/>
              </a:rPr>
              <a:t>geodata</a:t>
            </a:r>
            <a:r>
              <a:rPr lang="en-ZA" sz="1800" dirty="0" smtClean="0">
                <a:latin typeface="+mj-lt"/>
              </a:rPr>
              <a:t> (‘</a:t>
            </a:r>
            <a:r>
              <a:rPr lang="en-ZA" sz="1800" dirty="0" err="1" smtClean="0">
                <a:latin typeface="+mj-lt"/>
              </a:rPr>
              <a:t>filetype:shp</a:t>
            </a:r>
            <a:r>
              <a:rPr lang="en-ZA" sz="1800" dirty="0" smtClean="0">
                <a:latin typeface="+mj-lt"/>
              </a:rPr>
              <a:t>’), or database extracts (‘</a:t>
            </a:r>
            <a:r>
              <a:rPr lang="en-ZA" sz="1800" dirty="0" err="1" smtClean="0">
                <a:latin typeface="+mj-lt"/>
              </a:rPr>
              <a:t>filetype:MDB</a:t>
            </a:r>
            <a:r>
              <a:rPr lang="en-ZA" sz="1800" dirty="0" smtClean="0">
                <a:latin typeface="+mj-lt"/>
              </a:rPr>
              <a:t>, </a:t>
            </a:r>
            <a:r>
              <a:rPr lang="en-ZA" sz="1800" dirty="0" err="1" smtClean="0">
                <a:latin typeface="+mj-lt"/>
              </a:rPr>
              <a:t>filetype:SQL</a:t>
            </a:r>
            <a:r>
              <a:rPr lang="en-ZA" sz="1800" dirty="0" smtClean="0">
                <a:latin typeface="+mj-lt"/>
              </a:rPr>
              <a:t>, </a:t>
            </a:r>
            <a:r>
              <a:rPr lang="en-ZA" sz="1800" dirty="0" err="1" smtClean="0">
                <a:latin typeface="+mj-lt"/>
              </a:rPr>
              <a:t>filetype:DB</a:t>
            </a:r>
            <a:r>
              <a:rPr lang="en-ZA" sz="1800" dirty="0" smtClean="0">
                <a:latin typeface="+mj-lt"/>
              </a:rPr>
              <a:t>’). </a:t>
            </a:r>
          </a:p>
          <a:p>
            <a:pPr lvl="1"/>
            <a:r>
              <a:rPr lang="en-ZA" sz="1800" dirty="0" smtClean="0">
                <a:latin typeface="+mj-lt"/>
              </a:rPr>
              <a:t>You can also search by part of a URL. </a:t>
            </a:r>
            <a:r>
              <a:rPr lang="en-ZA" sz="1800" dirty="0" err="1" smtClean="0">
                <a:latin typeface="+mj-lt"/>
              </a:rPr>
              <a:t>Googling</a:t>
            </a:r>
            <a:r>
              <a:rPr lang="en-ZA" sz="1800" dirty="0" smtClean="0">
                <a:latin typeface="+mj-lt"/>
              </a:rPr>
              <a:t> for ‘</a:t>
            </a:r>
            <a:r>
              <a:rPr lang="en-ZA" sz="1800" dirty="0" err="1" smtClean="0">
                <a:latin typeface="+mj-lt"/>
              </a:rPr>
              <a:t>inurl:downloads</a:t>
            </a:r>
            <a:r>
              <a:rPr lang="en-ZA" sz="1800" dirty="0" smtClean="0">
                <a:latin typeface="+mj-lt"/>
              </a:rPr>
              <a:t> </a:t>
            </a:r>
            <a:r>
              <a:rPr lang="en-ZA" sz="1800" dirty="0" err="1" smtClean="0">
                <a:latin typeface="+mj-lt"/>
              </a:rPr>
              <a:t>filetype:xls</a:t>
            </a:r>
            <a:r>
              <a:rPr lang="en-ZA" sz="1800" dirty="0" smtClean="0">
                <a:latin typeface="+mj-lt"/>
              </a:rPr>
              <a:t>’ will try to find all Excel files that have “downloads” in their web address. You can also limit your search to only those results on a single domain name, by searching for, e.g. ‘</a:t>
            </a:r>
            <a:r>
              <a:rPr lang="en-ZA" sz="1800" dirty="0" err="1" smtClean="0">
                <a:latin typeface="+mj-lt"/>
              </a:rPr>
              <a:t>site:agency.gov</a:t>
            </a:r>
            <a:r>
              <a:rPr lang="en-ZA" sz="1800" dirty="0" smtClean="0">
                <a:latin typeface="+mj-lt"/>
              </a:rPr>
              <a:t>’.</a:t>
            </a:r>
          </a:p>
          <a:p>
            <a:endParaRPr lang="en-ZA" sz="1800" dirty="0">
              <a:latin typeface="+mj-lt"/>
            </a:endParaRPr>
          </a:p>
        </p:txBody>
      </p:sp>
      <p:sp>
        <p:nvSpPr>
          <p:cNvPr id="4" name="Rectangle 3"/>
          <p:cNvSpPr/>
          <p:nvPr/>
        </p:nvSpPr>
        <p:spPr>
          <a:xfrm>
            <a:off x="1907704" y="4221088"/>
            <a:ext cx="4896544" cy="1584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“quotes search for exact phrase”</a:t>
            </a:r>
          </a:p>
          <a:p>
            <a:pPr algn="ctr"/>
            <a:r>
              <a:rPr lang="en-US" dirty="0" smtClean="0"/>
              <a:t>+ ensures it contains a word: +logs</a:t>
            </a:r>
          </a:p>
          <a:p>
            <a:pPr algn="ctr">
              <a:buFontTx/>
              <a:buChar char="-"/>
            </a:pPr>
            <a:r>
              <a:rPr lang="en-US" dirty="0" smtClean="0"/>
              <a:t>Ensures words are omitted: -wooden</a:t>
            </a:r>
          </a:p>
          <a:p>
            <a:pPr algn="ctr"/>
            <a:r>
              <a:rPr lang="en-US" dirty="0" smtClean="0"/>
              <a:t>~ synonyms: ~death</a:t>
            </a:r>
            <a:endParaRPr lang="en-Z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Data formats?</a:t>
            </a:r>
            <a:endParaRPr lang="en-US" dirty="0">
              <a:ea typeface="+mj-ea"/>
              <a:cs typeface="+mj-cs"/>
            </a:endParaRPr>
          </a:p>
        </p:txBody>
      </p:sp>
      <p:pic>
        <p:nvPicPr>
          <p:cNvPr id="2048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6388" y="1947863"/>
            <a:ext cx="8607425" cy="38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87420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Avoid PDFs</a:t>
            </a:r>
            <a:endParaRPr lang="en-US" dirty="0">
              <a:ea typeface="+mj-ea"/>
              <a:cs typeface="+mj-cs"/>
            </a:endParaRPr>
          </a:p>
        </p:txBody>
      </p:sp>
      <p:pic>
        <p:nvPicPr>
          <p:cNvPr id="2150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3263" y="2135188"/>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781175"/>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72439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Avoid PDFs...but if necessary...</a:t>
            </a:r>
            <a:endParaRPr lang="en-US" dirty="0">
              <a:ea typeface="+mj-ea"/>
              <a:cs typeface="+mj-cs"/>
            </a:endParaRPr>
          </a:p>
        </p:txBody>
      </p:sp>
      <p:sp>
        <p:nvSpPr>
          <p:cNvPr id="22531" name="Content Placeholder 4"/>
          <p:cNvSpPr>
            <a:spLocks noGrp="1"/>
          </p:cNvSpPr>
          <p:nvPr>
            <p:ph sz="half" idx="2"/>
          </p:nvPr>
        </p:nvSpPr>
        <p:spPr>
          <a:xfrm>
            <a:off x="4648200" y="1673225"/>
            <a:ext cx="4038600" cy="4718050"/>
          </a:xfrm>
        </p:spPr>
        <p:txBody>
          <a:bodyPr/>
          <a:lstStyle/>
          <a:p>
            <a:pPr eaLnBrk="1" hangingPunct="1"/>
            <a:r>
              <a:rPr lang="en-US" altLang="en-US" sz="3200" smtClean="0">
                <a:ea typeface="ＭＳ Ｐゴシック" pitchFamily="34" charset="-128"/>
              </a:rPr>
              <a:t>Convert to *.xls with:</a:t>
            </a:r>
          </a:p>
          <a:p>
            <a:pPr lvl="1" eaLnBrk="1" hangingPunct="1"/>
            <a:r>
              <a:rPr lang="en-US" altLang="en-US" sz="2800" smtClean="0">
                <a:ea typeface="ＭＳ Ｐゴシック" pitchFamily="34" charset="-128"/>
              </a:rPr>
              <a:t>Acrobat Pro</a:t>
            </a:r>
          </a:p>
          <a:p>
            <a:pPr lvl="1" eaLnBrk="1" hangingPunct="1"/>
            <a:r>
              <a:rPr lang="en-US" altLang="en-US" sz="2800" smtClean="0">
                <a:ea typeface="ＭＳ Ｐゴシック" pitchFamily="34" charset="-128"/>
              </a:rPr>
              <a:t>Zamzar</a:t>
            </a:r>
          </a:p>
          <a:p>
            <a:pPr lvl="1" eaLnBrk="1" hangingPunct="1"/>
            <a:r>
              <a:rPr lang="en-US" altLang="en-US" sz="2800" smtClean="0">
                <a:ea typeface="ＭＳ Ｐゴシック" pitchFamily="34" charset="-128"/>
              </a:rPr>
              <a:t>CometDocs</a:t>
            </a:r>
          </a:p>
          <a:p>
            <a:pPr lvl="1" eaLnBrk="1" hangingPunct="1"/>
            <a:r>
              <a:rPr lang="en-US" altLang="en-US" sz="2800" smtClean="0">
                <a:ea typeface="ＭＳ Ｐゴシック" pitchFamily="34" charset="-128"/>
              </a:rPr>
              <a:t>(many others)</a:t>
            </a:r>
          </a:p>
          <a:p>
            <a:pPr eaLnBrk="1" hangingPunct="1"/>
            <a:endParaRPr lang="en-US" altLang="en-US" sz="3200" smtClean="0">
              <a:ea typeface="ＭＳ Ｐゴシック" pitchFamily="34" charset="-128"/>
            </a:endParaRPr>
          </a:p>
          <a:p>
            <a:pPr eaLnBrk="1" hangingPunct="1"/>
            <a:endParaRPr lang="en-US" altLang="en-US" smtClean="0">
              <a:ea typeface="ＭＳ Ｐゴシック" pitchFamily="34" charset="-128"/>
            </a:endParaRPr>
          </a:p>
        </p:txBody>
      </p:sp>
      <p:pic>
        <p:nvPicPr>
          <p:cNvPr id="2253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3263" y="2135188"/>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5339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2363788"/>
            <a:ext cx="7848600" cy="935037"/>
          </a:xfrm>
        </p:spPr>
        <p:txBody>
          <a:bodyPr/>
          <a:lstStyle/>
          <a:p>
            <a:pPr algn="r" eaLnBrk="1" fontAlgn="auto" hangingPunct="1">
              <a:spcAft>
                <a:spcPts val="0"/>
              </a:spcAft>
              <a:defRPr/>
            </a:pPr>
            <a:r>
              <a:rPr lang="en-US" dirty="0" smtClean="0">
                <a:ea typeface="+mj-ea"/>
                <a:cs typeface="+mj-cs"/>
              </a:rPr>
              <a:t>...Now what??</a:t>
            </a:r>
            <a:endParaRPr lang="en-US" dirty="0">
              <a:ea typeface="+mj-ea"/>
              <a:cs typeface="+mj-cs"/>
            </a:endParaRPr>
          </a:p>
        </p:txBody>
      </p:sp>
      <p:pic>
        <p:nvPicPr>
          <p:cNvPr id="23555"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17750" y="3698875"/>
            <a:ext cx="4043363" cy="245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4"/>
          <p:cNvSpPr txBox="1">
            <a:spLocks/>
          </p:cNvSpPr>
          <p:nvPr/>
        </p:nvSpPr>
        <p:spPr>
          <a:xfrm>
            <a:off x="685800" y="1304925"/>
            <a:ext cx="7848600" cy="935038"/>
          </a:xfrm>
          <a:prstGeom prst="rect">
            <a:avLst/>
          </a:prstGeom>
        </p:spPr>
        <p:txBody>
          <a:bodyPr anchor="b"/>
          <a:lstStyle>
            <a:lvl1pPr algn="l" defTabSz="914400" rtl="0" eaLnBrk="1" latinLnBrk="0" hangingPunct="1">
              <a:spcBef>
                <a:spcPct val="0"/>
              </a:spcBef>
              <a:buNone/>
              <a:defRPr sz="5400" kern="1200" cap="all" spc="-100" baseline="0">
                <a:solidFill>
                  <a:schemeClr val="tx2"/>
                </a:solidFill>
                <a:latin typeface="+mj-lt"/>
                <a:ea typeface="+mj-ea"/>
                <a:cs typeface="+mj-cs"/>
              </a:defRPr>
            </a:lvl1pPr>
          </a:lstStyle>
          <a:p>
            <a:pPr fontAlgn="auto">
              <a:spcAft>
                <a:spcPts val="0"/>
              </a:spcAft>
              <a:defRPr/>
            </a:pPr>
            <a:r>
              <a:rPr lang="en-US" dirty="0" smtClean="0"/>
              <a:t>You have data...</a:t>
            </a:r>
            <a:endParaRPr lang="en-US" dirty="0"/>
          </a:p>
        </p:txBody>
      </p:sp>
    </p:spTree>
    <p:extLst>
      <p:ext uri="{BB962C8B-B14F-4D97-AF65-F5344CB8AC3E}">
        <p14:creationId xmlns:p14="http://schemas.microsoft.com/office/powerpoint/2010/main" val="41798525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63638" y="2343423"/>
            <a:ext cx="6562725" cy="432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457200" y="1421904"/>
            <a:ext cx="8229600" cy="1143000"/>
          </a:xfrm>
        </p:spPr>
        <p:txBody>
          <a:bodyPr>
            <a:normAutofit/>
          </a:bodyPr>
          <a:lstStyle/>
          <a:p>
            <a:pPr eaLnBrk="1" fontAlgn="auto" hangingPunct="1">
              <a:spcAft>
                <a:spcPts val="0"/>
              </a:spcAft>
              <a:defRPr/>
            </a:pPr>
            <a:r>
              <a:rPr lang="en-US" sz="3200" dirty="0" smtClean="0">
                <a:ea typeface="+mj-ea"/>
                <a:cs typeface="+mj-cs"/>
              </a:rPr>
              <a:t>Clean the data</a:t>
            </a:r>
            <a:endParaRPr lang="en-US" sz="3200" dirty="0">
              <a:ea typeface="+mj-ea"/>
              <a:cs typeface="+mj-cs"/>
            </a:endParaRPr>
          </a:p>
        </p:txBody>
      </p:sp>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2.Connecting and interrogating the data</a:t>
            </a:r>
            <a:endParaRPr lang="en-ZA" dirty="0"/>
          </a:p>
        </p:txBody>
      </p:sp>
    </p:spTree>
    <p:extLst>
      <p:ext uri="{BB962C8B-B14F-4D97-AF65-F5344CB8AC3E}">
        <p14:creationId xmlns:p14="http://schemas.microsoft.com/office/powerpoint/2010/main" val="2955516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Data cleaning tools</a:t>
            </a:r>
            <a:endParaRPr lang="en-US" dirty="0">
              <a:ea typeface="+mj-ea"/>
              <a:cs typeface="+mj-cs"/>
            </a:endParaRPr>
          </a:p>
        </p:txBody>
      </p:sp>
      <p:pic>
        <p:nvPicPr>
          <p:cNvPr id="2560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9800" y="1622425"/>
            <a:ext cx="3203575"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51413" y="1865313"/>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49488" y="4508500"/>
            <a:ext cx="26924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46725" y="4914900"/>
            <a:ext cx="2262188"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90013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Look for patterns</a:t>
            </a:r>
            <a:endParaRPr lang="en-US" dirty="0">
              <a:ea typeface="+mj-ea"/>
              <a:cs typeface="+mj-cs"/>
            </a:endParaRPr>
          </a:p>
        </p:txBody>
      </p:sp>
      <p:pic>
        <p:nvPicPr>
          <p:cNvPr id="2662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9825" y="1524000"/>
            <a:ext cx="6608763" cy="495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38060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Excel tools</a:t>
            </a:r>
            <a:endParaRPr lang="en-ZA" dirty="0"/>
          </a:p>
        </p:txBody>
      </p:sp>
      <p:sp>
        <p:nvSpPr>
          <p:cNvPr id="3" name="Content Placeholder 2"/>
          <p:cNvSpPr>
            <a:spLocks noGrp="1"/>
          </p:cNvSpPr>
          <p:nvPr>
            <p:ph idx="1"/>
          </p:nvPr>
        </p:nvSpPr>
        <p:spPr>
          <a:xfrm>
            <a:off x="323528" y="1340768"/>
            <a:ext cx="8424936" cy="5256584"/>
          </a:xfrm>
        </p:spPr>
        <p:txBody>
          <a:bodyPr>
            <a:normAutofit/>
          </a:bodyPr>
          <a:lstStyle/>
          <a:p>
            <a:r>
              <a:rPr lang="en-US" dirty="0" smtClean="0">
                <a:latin typeface="+mj-lt"/>
              </a:rPr>
              <a:t>Learn to love excel</a:t>
            </a:r>
            <a:endParaRPr lang="en-ZA" dirty="0">
              <a:latin typeface="+mj-lt"/>
            </a:endParaRPr>
          </a:p>
        </p:txBody>
      </p:sp>
      <p:sp>
        <p:nvSpPr>
          <p:cNvPr id="4" name="Content Placeholder 2"/>
          <p:cNvSpPr txBox="1">
            <a:spLocks/>
          </p:cNvSpPr>
          <p:nvPr/>
        </p:nvSpPr>
        <p:spPr>
          <a:xfrm>
            <a:off x="883989" y="1936576"/>
            <a:ext cx="2987675" cy="4876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2400" dirty="0" smtClean="0">
                <a:ea typeface="ＭＳ Ｐゴシック" pitchFamily="34" charset="-128"/>
              </a:rPr>
              <a:t>Sort</a:t>
            </a:r>
          </a:p>
          <a:p>
            <a:r>
              <a:rPr lang="en-US" altLang="en-US" sz="2400" dirty="0" smtClean="0">
                <a:ea typeface="ＭＳ Ｐゴシック" pitchFamily="34" charset="-128"/>
              </a:rPr>
              <a:t>Filter</a:t>
            </a:r>
          </a:p>
          <a:p>
            <a:r>
              <a:rPr lang="en-US" altLang="en-US" sz="2400" dirty="0" smtClean="0">
                <a:ea typeface="ＭＳ Ｐゴシック" pitchFamily="34" charset="-128"/>
              </a:rPr>
              <a:t>Functions</a:t>
            </a:r>
          </a:p>
          <a:p>
            <a:r>
              <a:rPr lang="en-US" altLang="en-US" sz="2400" dirty="0" smtClean="0">
                <a:ea typeface="ＭＳ Ｐゴシック" pitchFamily="34" charset="-128"/>
              </a:rPr>
              <a:t>Pivot tables</a:t>
            </a:r>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71664" y="1860376"/>
            <a:ext cx="180975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53014" y="1936576"/>
            <a:ext cx="1484313" cy="149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9014" y="4392439"/>
            <a:ext cx="1949450"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85927" y="4522614"/>
            <a:ext cx="209232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5" name="TextBox 4"/>
          <p:cNvSpPr txBox="1"/>
          <p:nvPr/>
        </p:nvSpPr>
        <p:spPr>
          <a:xfrm>
            <a:off x="323528" y="476672"/>
            <a:ext cx="8820472" cy="5324535"/>
          </a:xfrm>
          <a:prstGeom prst="rect">
            <a:avLst/>
          </a:prstGeom>
          <a:noFill/>
        </p:spPr>
        <p:txBody>
          <a:bodyPr wrap="square" rtlCol="0">
            <a:spAutoFit/>
          </a:bodyPr>
          <a:lstStyle/>
          <a:p>
            <a:r>
              <a:rPr lang="en-US" sz="3600" b="1" dirty="0" smtClean="0">
                <a:latin typeface="+mj-lt"/>
              </a:rPr>
              <a:t>The main contribution of excel for your data:</a:t>
            </a:r>
          </a:p>
          <a:p>
            <a:pPr marL="342900" lvl="0" indent="-342900">
              <a:buFont typeface="+mj-lt"/>
              <a:buAutoNum type="arabicPeriod"/>
            </a:pPr>
            <a:r>
              <a:rPr lang="en-US" sz="3600" dirty="0" smtClean="0">
                <a:latin typeface="+mj-lt"/>
              </a:rPr>
              <a:t>Sorting</a:t>
            </a:r>
          </a:p>
          <a:p>
            <a:pPr marL="800100" lvl="1" indent="-342900">
              <a:buFont typeface="Arial" pitchFamily="34" charset="0"/>
              <a:buChar char="•"/>
            </a:pPr>
            <a:r>
              <a:rPr lang="en-US" sz="3200" dirty="0" err="1" smtClean="0">
                <a:latin typeface="+mj-lt"/>
              </a:rPr>
              <a:t>Organises</a:t>
            </a:r>
            <a:r>
              <a:rPr lang="en-US" sz="3200" dirty="0" smtClean="0">
                <a:latin typeface="+mj-lt"/>
              </a:rPr>
              <a:t> into more revealing order.</a:t>
            </a:r>
            <a:endParaRPr lang="en-ZA" sz="3200" dirty="0" smtClean="0">
              <a:latin typeface="+mj-lt"/>
            </a:endParaRPr>
          </a:p>
          <a:p>
            <a:pPr marL="342900" lvl="0" indent="-342900">
              <a:buFont typeface="+mj-lt"/>
              <a:buAutoNum type="arabicPeriod"/>
            </a:pPr>
            <a:r>
              <a:rPr lang="en-US" sz="3600" dirty="0" smtClean="0">
                <a:latin typeface="+mj-lt"/>
              </a:rPr>
              <a:t>Filtering</a:t>
            </a:r>
          </a:p>
          <a:p>
            <a:pPr marL="800100" lvl="1" indent="-342900">
              <a:buFont typeface="Arial" pitchFamily="34" charset="0"/>
              <a:buChar char="•"/>
            </a:pPr>
            <a:r>
              <a:rPr lang="en-US" sz="3200" dirty="0" smtClean="0">
                <a:latin typeface="+mj-lt"/>
              </a:rPr>
              <a:t>Gets rid of unnecessary data</a:t>
            </a:r>
            <a:endParaRPr lang="en-ZA" sz="3200" dirty="0" smtClean="0">
              <a:latin typeface="+mj-lt"/>
            </a:endParaRPr>
          </a:p>
          <a:p>
            <a:pPr marL="342900" lvl="0" indent="-342900">
              <a:buFont typeface="+mj-lt"/>
              <a:buAutoNum type="arabicPeriod"/>
            </a:pPr>
            <a:r>
              <a:rPr lang="en-US" sz="3600" dirty="0" smtClean="0">
                <a:latin typeface="+mj-lt"/>
              </a:rPr>
              <a:t>Using math and text functions </a:t>
            </a:r>
          </a:p>
          <a:p>
            <a:pPr marL="800100" lvl="1" indent="-342900">
              <a:buFont typeface="Arial" pitchFamily="34" charset="0"/>
              <a:buChar char="•"/>
            </a:pPr>
            <a:r>
              <a:rPr lang="en-US" sz="3200" dirty="0" smtClean="0">
                <a:latin typeface="+mj-lt"/>
              </a:rPr>
              <a:t>AutoSum, median, maximum, minimum</a:t>
            </a:r>
            <a:endParaRPr lang="en-ZA" sz="3200" dirty="0" smtClean="0">
              <a:latin typeface="+mj-lt"/>
            </a:endParaRPr>
          </a:p>
          <a:p>
            <a:pPr marL="342900" lvl="0" indent="-342900">
              <a:buFont typeface="+mj-lt"/>
              <a:buAutoNum type="arabicPeriod"/>
            </a:pPr>
            <a:r>
              <a:rPr lang="en-US" sz="3600" dirty="0" smtClean="0">
                <a:latin typeface="+mj-lt"/>
              </a:rPr>
              <a:t>Pivot tables</a:t>
            </a:r>
            <a:endParaRPr lang="en-ZA" sz="3600" dirty="0" smtClean="0">
              <a:latin typeface="+mj-lt"/>
            </a:endParaRPr>
          </a:p>
          <a:p>
            <a:pPr marL="800100" lvl="1" indent="-342900">
              <a:buFont typeface="Arial" pitchFamily="34" charset="0"/>
              <a:buChar char="•"/>
            </a:pPr>
            <a:r>
              <a:rPr lang="en-US" sz="3200" dirty="0" smtClean="0">
                <a:latin typeface="+mj-lt"/>
              </a:rPr>
              <a:t>Helps to sort large data sets and re-</a:t>
            </a:r>
            <a:r>
              <a:rPr lang="en-US" sz="3200" dirty="0" err="1" smtClean="0">
                <a:latin typeface="+mj-lt"/>
              </a:rPr>
              <a:t>organise</a:t>
            </a:r>
            <a:r>
              <a:rPr lang="en-US" sz="3200" dirty="0" smtClean="0">
                <a:latin typeface="+mj-lt"/>
              </a:rPr>
              <a:t> by different labels or ‘variables’</a:t>
            </a:r>
            <a:endParaRPr lang="en-ZA" sz="3200" dirty="0">
              <a:latin typeface="+mj-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3160948" y="2554052"/>
            <a:ext cx="7464896" cy="1143000"/>
          </a:xfrm>
        </p:spPr>
        <p:txBody>
          <a:bodyPr/>
          <a:lstStyle/>
          <a:p>
            <a:r>
              <a:rPr lang="en-US" dirty="0" smtClean="0"/>
              <a:t>Information in Africa</a:t>
            </a:r>
            <a:endParaRPr lang="en-ZA" dirty="0"/>
          </a:p>
        </p:txBody>
      </p:sp>
      <p:pic>
        <p:nvPicPr>
          <p:cNvPr id="4" name="Content Placeholder 3" descr="Undersea Cables.JPG"/>
          <p:cNvPicPr>
            <a:picLocks noGrp="1" noChangeAspect="1"/>
          </p:cNvPicPr>
          <p:nvPr>
            <p:ph idx="1"/>
          </p:nvPr>
        </p:nvPicPr>
        <p:blipFill>
          <a:blip r:embed="rId2" cstate="print"/>
          <a:stretch>
            <a:fillRect/>
          </a:stretch>
        </p:blipFill>
        <p:spPr>
          <a:xfrm>
            <a:off x="1475656" y="-118702"/>
            <a:ext cx="7668344" cy="6976702"/>
          </a:xfrm>
        </p:spPr>
      </p:pic>
    </p:spTree>
    <p:extLst>
      <p:ext uri="{BB962C8B-B14F-4D97-AF65-F5344CB8AC3E}">
        <p14:creationId xmlns:p14="http://schemas.microsoft.com/office/powerpoint/2010/main" val="3730560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88640"/>
            <a:ext cx="8229600" cy="1143000"/>
          </a:xfrm>
        </p:spPr>
        <p:txBody>
          <a:bodyPr>
            <a:normAutofit/>
          </a:bodyPr>
          <a:lstStyle/>
          <a:p>
            <a:r>
              <a:rPr lang="en-US" dirty="0" smtClean="0"/>
              <a:t>Excel terms</a:t>
            </a:r>
            <a:endParaRPr lang="en-US" dirty="0"/>
          </a:p>
        </p:txBody>
      </p:sp>
      <p:pic>
        <p:nvPicPr>
          <p:cNvPr id="5" name="Picture 4"/>
          <p:cNvPicPr>
            <a:picLocks noChangeAspect="1"/>
          </p:cNvPicPr>
          <p:nvPr/>
        </p:nvPicPr>
        <p:blipFill>
          <a:blip r:embed="rId3"/>
          <a:stretch>
            <a:fillRect/>
          </a:stretch>
        </p:blipFill>
        <p:spPr>
          <a:xfrm>
            <a:off x="1331640" y="1667944"/>
            <a:ext cx="6552728" cy="5172053"/>
          </a:xfrm>
          <a:prstGeom prst="rect">
            <a:avLst/>
          </a:prstGeom>
        </p:spPr>
      </p:pic>
      <p:sp>
        <p:nvSpPr>
          <p:cNvPr id="6" name="Right Arrow 5"/>
          <p:cNvSpPr/>
          <p:nvPr/>
        </p:nvSpPr>
        <p:spPr>
          <a:xfrm>
            <a:off x="24767" y="5157192"/>
            <a:ext cx="1368152" cy="2880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own Arrow 6"/>
          <p:cNvSpPr/>
          <p:nvPr/>
        </p:nvSpPr>
        <p:spPr>
          <a:xfrm>
            <a:off x="1763688" y="1412776"/>
            <a:ext cx="360040" cy="21602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95536" y="4797152"/>
            <a:ext cx="936104" cy="369332"/>
          </a:xfrm>
          <a:prstGeom prst="rect">
            <a:avLst/>
          </a:prstGeom>
          <a:noFill/>
        </p:spPr>
        <p:txBody>
          <a:bodyPr wrap="square" rtlCol="0">
            <a:spAutoFit/>
          </a:bodyPr>
          <a:lstStyle/>
          <a:p>
            <a:r>
              <a:rPr lang="en-US" dirty="0" smtClean="0"/>
              <a:t>Row</a:t>
            </a:r>
            <a:endParaRPr lang="en-US" dirty="0"/>
          </a:p>
        </p:txBody>
      </p:sp>
      <p:sp>
        <p:nvSpPr>
          <p:cNvPr id="9" name="TextBox 8"/>
          <p:cNvSpPr txBox="1"/>
          <p:nvPr/>
        </p:nvSpPr>
        <p:spPr>
          <a:xfrm>
            <a:off x="1331640" y="1052736"/>
            <a:ext cx="1368152" cy="369332"/>
          </a:xfrm>
          <a:prstGeom prst="rect">
            <a:avLst/>
          </a:prstGeom>
          <a:noFill/>
        </p:spPr>
        <p:txBody>
          <a:bodyPr wrap="square" rtlCol="0">
            <a:spAutoFit/>
          </a:bodyPr>
          <a:lstStyle/>
          <a:p>
            <a:r>
              <a:rPr lang="en-US" dirty="0" smtClean="0"/>
              <a:t>Columns</a:t>
            </a:r>
            <a:endParaRPr lang="en-US" dirty="0"/>
          </a:p>
        </p:txBody>
      </p:sp>
      <p:sp>
        <p:nvSpPr>
          <p:cNvPr id="10" name="Down Arrow 9"/>
          <p:cNvSpPr/>
          <p:nvPr/>
        </p:nvSpPr>
        <p:spPr>
          <a:xfrm>
            <a:off x="2843808" y="5301208"/>
            <a:ext cx="360040" cy="108012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411760" y="4941168"/>
            <a:ext cx="1584176" cy="369332"/>
          </a:xfrm>
          <a:prstGeom prst="rect">
            <a:avLst/>
          </a:prstGeom>
          <a:noFill/>
        </p:spPr>
        <p:txBody>
          <a:bodyPr wrap="square" rtlCol="0">
            <a:spAutoFit/>
          </a:bodyPr>
          <a:lstStyle/>
          <a:p>
            <a:r>
              <a:rPr lang="en-US" dirty="0" smtClean="0"/>
              <a:t>Worksheets</a:t>
            </a:r>
            <a:endParaRPr lang="en-US" dirty="0"/>
          </a:p>
        </p:txBody>
      </p:sp>
      <p:sp>
        <p:nvSpPr>
          <p:cNvPr id="12" name="Left Arrow 11"/>
          <p:cNvSpPr/>
          <p:nvPr/>
        </p:nvSpPr>
        <p:spPr>
          <a:xfrm>
            <a:off x="4860032" y="3284984"/>
            <a:ext cx="3024336" cy="216024"/>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7812360" y="2996952"/>
            <a:ext cx="1331640" cy="646331"/>
          </a:xfrm>
          <a:prstGeom prst="rect">
            <a:avLst/>
          </a:prstGeom>
          <a:noFill/>
        </p:spPr>
        <p:txBody>
          <a:bodyPr wrap="square" rtlCol="0">
            <a:spAutoFit/>
          </a:bodyPr>
          <a:lstStyle/>
          <a:p>
            <a:pPr algn="ctr"/>
            <a:r>
              <a:rPr lang="en-US" dirty="0" smtClean="0"/>
              <a:t>Formulas:</a:t>
            </a:r>
          </a:p>
          <a:p>
            <a:pPr algn="ctr"/>
            <a:r>
              <a:rPr lang="en-US" dirty="0" smtClean="0"/>
              <a:t>=</a:t>
            </a:r>
            <a:endParaRPr lang="en-US" dirty="0"/>
          </a:p>
        </p:txBody>
      </p:sp>
    </p:spTree>
    <p:extLst>
      <p:ext uri="{BB962C8B-B14F-4D97-AF65-F5344CB8AC3E}">
        <p14:creationId xmlns:p14="http://schemas.microsoft.com/office/powerpoint/2010/main" val="16794139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DocumentCloud</a:t>
            </a:r>
            <a:r>
              <a:rPr lang="en-US" dirty="0" smtClean="0"/>
              <a:t> Tool</a:t>
            </a:r>
            <a:endParaRPr lang="en-ZA" dirty="0"/>
          </a:p>
        </p:txBody>
      </p:sp>
      <p:sp>
        <p:nvSpPr>
          <p:cNvPr id="3" name="Content Placeholder 2"/>
          <p:cNvSpPr>
            <a:spLocks noGrp="1"/>
          </p:cNvSpPr>
          <p:nvPr>
            <p:ph idx="1"/>
          </p:nvPr>
        </p:nvSpPr>
        <p:spPr>
          <a:xfrm>
            <a:off x="323528" y="1484784"/>
            <a:ext cx="8424936" cy="5112568"/>
          </a:xfrm>
        </p:spPr>
        <p:txBody>
          <a:bodyPr>
            <a:normAutofit/>
          </a:bodyPr>
          <a:lstStyle/>
          <a:p>
            <a:r>
              <a:rPr lang="en-US" dirty="0" err="1" smtClean="0">
                <a:latin typeface="+mj-lt"/>
              </a:rPr>
              <a:t>DocumentCloud</a:t>
            </a:r>
            <a:r>
              <a:rPr lang="en-US" dirty="0" smtClean="0">
                <a:latin typeface="+mj-lt"/>
              </a:rPr>
              <a:t> for analysis of documents</a:t>
            </a:r>
          </a:p>
          <a:p>
            <a:pPr lvl="1"/>
            <a:r>
              <a:rPr lang="en-US" dirty="0" smtClean="0">
                <a:latin typeface="+mj-lt"/>
              </a:rPr>
              <a:t>Sorts through </a:t>
            </a:r>
            <a:r>
              <a:rPr lang="en-US" dirty="0" err="1" smtClean="0">
                <a:latin typeface="+mj-lt"/>
              </a:rPr>
              <a:t>OpenCalais</a:t>
            </a:r>
            <a:r>
              <a:rPr lang="en-US" dirty="0" smtClean="0">
                <a:latin typeface="+mj-lt"/>
              </a:rPr>
              <a:t>, you can annotate and reference your story from the source doc, then share</a:t>
            </a:r>
            <a:endParaRPr lang="en-ZA" dirty="0" smtClean="0">
              <a:latin typeface="+mj-lt"/>
            </a:endParaRPr>
          </a:p>
          <a:p>
            <a:endParaRPr lang="en-ZA" dirty="0">
              <a:latin typeface="+mj-lt"/>
            </a:endParaRPr>
          </a:p>
        </p:txBody>
      </p:sp>
    </p:spTree>
    <p:extLst>
      <p:ext uri="{BB962C8B-B14F-4D97-AF65-F5344CB8AC3E}">
        <p14:creationId xmlns:p14="http://schemas.microsoft.com/office/powerpoint/2010/main" val="28290424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ZA" dirty="0" smtClean="0"/>
              <a:t>3. Visualizing and Expressing the Data</a:t>
            </a:r>
            <a:endParaRPr lang="en-ZA" dirty="0"/>
          </a:p>
        </p:txBody>
      </p:sp>
      <p:sp>
        <p:nvSpPr>
          <p:cNvPr id="3" name="Content Placeholder 2"/>
          <p:cNvSpPr>
            <a:spLocks noGrp="1"/>
          </p:cNvSpPr>
          <p:nvPr>
            <p:ph idx="1"/>
          </p:nvPr>
        </p:nvSpPr>
        <p:spPr>
          <a:xfrm>
            <a:off x="381000" y="1447800"/>
            <a:ext cx="8534400" cy="5105400"/>
          </a:xfrm>
        </p:spPr>
        <p:txBody>
          <a:bodyPr>
            <a:normAutofit/>
          </a:bodyPr>
          <a:lstStyle/>
          <a:p>
            <a:pPr lvl="0">
              <a:buNone/>
            </a:pPr>
            <a:r>
              <a:rPr lang="en-US" dirty="0" smtClean="0"/>
              <a:t>Always remember, its essentially just charts.</a:t>
            </a:r>
            <a:endParaRPr lang="en-ZA" dirty="0" smtClean="0">
              <a:hlinkClick r:id="rId3"/>
            </a:endParaRPr>
          </a:p>
          <a:p>
            <a:pPr lvl="0"/>
            <a:r>
              <a:rPr lang="en-ZA" dirty="0" smtClean="0">
                <a:hlinkClick r:id="rId3"/>
              </a:rPr>
              <a:t>Interactive</a:t>
            </a:r>
            <a:r>
              <a:rPr lang="en-ZA" dirty="0" smtClean="0"/>
              <a:t> – UK riots</a:t>
            </a:r>
          </a:p>
          <a:p>
            <a:pPr lvl="0"/>
            <a:r>
              <a:rPr lang="en-ZA" dirty="0" smtClean="0">
                <a:hlinkClick r:id="rId4"/>
              </a:rPr>
              <a:t>Google Public Data</a:t>
            </a:r>
            <a:r>
              <a:rPr lang="en-ZA" dirty="0" smtClean="0"/>
              <a:t> (Google charts)</a:t>
            </a:r>
          </a:p>
          <a:p>
            <a:pPr lvl="0"/>
            <a:r>
              <a:rPr lang="en-ZA" dirty="0" smtClean="0">
                <a:hlinkClick r:id="rId5"/>
              </a:rPr>
              <a:t>The</a:t>
            </a:r>
            <a:r>
              <a:rPr lang="en-ZA" baseline="0" dirty="0" smtClean="0">
                <a:hlinkClick r:id="rId5"/>
              </a:rPr>
              <a:t> Joy of Data</a:t>
            </a:r>
            <a:r>
              <a:rPr lang="en-ZA" baseline="0" dirty="0" smtClean="0"/>
              <a:t> (more visualisation gospel)</a:t>
            </a:r>
          </a:p>
          <a:p>
            <a:pPr lvl="0"/>
            <a:r>
              <a:rPr lang="en-ZA" dirty="0" smtClean="0"/>
              <a:t>World Bank </a:t>
            </a:r>
            <a:r>
              <a:rPr lang="en-ZA" dirty="0" smtClean="0">
                <a:hlinkClick r:id="rId6"/>
              </a:rPr>
              <a:t>data</a:t>
            </a:r>
            <a:r>
              <a:rPr lang="en-ZA" dirty="0" smtClean="0"/>
              <a:t>, </a:t>
            </a:r>
            <a:r>
              <a:rPr lang="en-ZA" dirty="0" smtClean="0">
                <a:hlinkClick r:id="rId7"/>
              </a:rPr>
              <a:t>maps</a:t>
            </a:r>
            <a:endParaRPr lang="en-ZA" dirty="0" smtClean="0"/>
          </a:p>
          <a:p>
            <a:pPr lvl="0"/>
            <a:r>
              <a:rPr lang="en-ZA" dirty="0" smtClean="0">
                <a:hlinkClick r:id="rId8"/>
              </a:rPr>
              <a:t>UN data</a:t>
            </a:r>
            <a:endParaRPr lang="en-ZA" dirty="0" smtClean="0"/>
          </a:p>
          <a:p>
            <a:pPr lvl="0"/>
            <a:r>
              <a:rPr lang="en-ZA" dirty="0" smtClean="0">
                <a:hlinkClick r:id="rId9"/>
              </a:rPr>
              <a:t>Stats SA</a:t>
            </a:r>
            <a:endParaRPr lang="en-ZA" dirty="0" smtClean="0"/>
          </a:p>
          <a:p>
            <a:pPr lvl="0">
              <a:buNone/>
            </a:pPr>
            <a:r>
              <a:rPr lang="en-US" dirty="0" smtClean="0"/>
              <a:t>Also about applications for delivering stories.</a:t>
            </a:r>
            <a:endParaRPr lang="en-ZA" dirty="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not to do…</a:t>
            </a:r>
            <a:endParaRPr lang="en-ZA" dirty="0"/>
          </a:p>
        </p:txBody>
      </p:sp>
      <p:pic>
        <p:nvPicPr>
          <p:cNvPr id="4" name="Content Placeholder 3" descr="CapeTimesExample.JPG"/>
          <p:cNvPicPr>
            <a:picLocks noGrp="1" noChangeAspect="1"/>
          </p:cNvPicPr>
          <p:nvPr>
            <p:ph idx="1"/>
          </p:nvPr>
        </p:nvPicPr>
        <p:blipFill>
          <a:blip r:embed="rId3" cstate="print"/>
          <a:stretch>
            <a:fillRect/>
          </a:stretch>
        </p:blipFill>
        <p:spPr>
          <a:xfrm>
            <a:off x="1547664" y="1268760"/>
            <a:ext cx="6034617" cy="4525963"/>
          </a:xfrm>
        </p:spPr>
      </p:pic>
      <p:sp>
        <p:nvSpPr>
          <p:cNvPr id="5" name="Title 1"/>
          <p:cNvSpPr txBox="1">
            <a:spLocks/>
          </p:cNvSpPr>
          <p:nvPr/>
        </p:nvSpPr>
        <p:spPr>
          <a:xfrm>
            <a:off x="395536" y="5715000"/>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Where’s the story?</a:t>
            </a:r>
            <a:endParaRPr kumimoji="0" lang="en-ZA"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0" y="-4"/>
          <a:ext cx="9144000" cy="7141355"/>
        </p:xfrm>
        <a:graphic>
          <a:graphicData uri="http://schemas.openxmlformats.org/drawingml/2006/table">
            <a:tbl>
              <a:tblPr/>
              <a:tblGrid>
                <a:gridCol w="1407909"/>
                <a:gridCol w="1052226"/>
                <a:gridCol w="1289348"/>
                <a:gridCol w="948489"/>
                <a:gridCol w="948489"/>
                <a:gridCol w="1205366"/>
                <a:gridCol w="1205366"/>
                <a:gridCol w="1086807"/>
              </a:tblGrid>
              <a:tr h="243840">
                <a:tc rowSpan="2">
                  <a:txBody>
                    <a:bodyPr/>
                    <a:lstStyle/>
                    <a:p>
                      <a:pPr algn="l" fontAlgn="ctr"/>
                      <a:r>
                        <a:rPr lang="en-ZA" sz="1200" b="1" i="0" u="none" strike="noStrike">
                          <a:solidFill>
                            <a:srgbClr val="000000"/>
                          </a:solidFill>
                          <a:latin typeface="Arial"/>
                        </a:rPr>
                        <a:t>Tool</a:t>
                      </a: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rowSpan="2">
                  <a:txBody>
                    <a:bodyPr/>
                    <a:lstStyle/>
                    <a:p>
                      <a:pPr algn="l" fontAlgn="ctr"/>
                      <a:r>
                        <a:rPr lang="en-ZA" sz="1200" b="1" i="0" u="none" strike="noStrike">
                          <a:solidFill>
                            <a:srgbClr val="000000"/>
                          </a:solidFill>
                          <a:latin typeface="Arial"/>
                        </a:rPr>
                        <a:t>Category</a:t>
                      </a: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ctr"/>
                      <a:r>
                        <a:rPr lang="en-ZA" sz="1200" b="1" i="0" u="none" strike="noStrike">
                          <a:solidFill>
                            <a:srgbClr val="000000"/>
                          </a:solidFill>
                          <a:latin typeface="Arial"/>
                        </a:rPr>
                        <a:t>Multi-purpose</a:t>
                      </a: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rowSpan="2">
                  <a:txBody>
                    <a:bodyPr/>
                    <a:lstStyle/>
                    <a:p>
                      <a:pPr algn="l" fontAlgn="ctr"/>
                      <a:r>
                        <a:rPr lang="en-ZA" sz="1200" b="1" i="0" u="none" strike="noStrike">
                          <a:solidFill>
                            <a:srgbClr val="000000"/>
                          </a:solidFill>
                          <a:latin typeface="Arial"/>
                        </a:rPr>
                        <a:t>Mapping  </a:t>
                      </a: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rowSpan="2">
                  <a:txBody>
                    <a:bodyPr/>
                    <a:lstStyle/>
                    <a:p>
                      <a:pPr algn="l" fontAlgn="ctr"/>
                      <a:r>
                        <a:rPr lang="en-ZA" sz="1200" b="1" i="0" u="none" strike="noStrike">
                          <a:solidFill>
                            <a:srgbClr val="000000"/>
                          </a:solidFill>
                          <a:latin typeface="Arial"/>
                        </a:rPr>
                        <a:t>Platform</a:t>
                      </a: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ctr"/>
                      <a:r>
                        <a:rPr lang="en-ZA" sz="1200" b="1" i="0" u="none" strike="noStrike">
                          <a:solidFill>
                            <a:srgbClr val="000000"/>
                          </a:solidFill>
                          <a:latin typeface="Arial"/>
                        </a:rPr>
                        <a:t>Skill</a:t>
                      </a: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l" fontAlgn="ctr"/>
                      <a:r>
                        <a:rPr lang="en-ZA" sz="1200" b="1" i="0" u="none" strike="noStrike">
                          <a:solidFill>
                            <a:srgbClr val="000000"/>
                          </a:solidFill>
                          <a:latin typeface="Arial"/>
                        </a:rPr>
                        <a:t>Data stored</a:t>
                      </a: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a:txBody>
                    <a:bodyPr/>
                    <a:lstStyle/>
                    <a:p>
                      <a:pPr algn="l" fontAlgn="ctr"/>
                      <a:r>
                        <a:rPr lang="en-ZA" sz="1200" b="1" i="0" u="none" strike="noStrike">
                          <a:solidFill>
                            <a:srgbClr val="000000"/>
                          </a:solidFill>
                          <a:latin typeface="Arial"/>
                        </a:rPr>
                        <a:t>Designed for</a:t>
                      </a: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r>
              <a:tr h="373378">
                <a:tc vMerge="1">
                  <a:txBody>
                    <a:bodyPr/>
                    <a:lstStyle/>
                    <a:p>
                      <a:endParaRPr lang="en-ZA"/>
                    </a:p>
                  </a:txBody>
                  <a:tcPr/>
                </a:tc>
                <a:tc vMerge="1">
                  <a:txBody>
                    <a:bodyPr/>
                    <a:lstStyle/>
                    <a:p>
                      <a:endParaRPr lang="en-ZA"/>
                    </a:p>
                  </a:txBody>
                  <a:tcPr/>
                </a:tc>
                <a:tc>
                  <a:txBody>
                    <a:bodyPr/>
                    <a:lstStyle/>
                    <a:p>
                      <a:pPr algn="l" fontAlgn="ctr"/>
                      <a:r>
                        <a:rPr lang="en-ZA" sz="1200" b="1" i="0" u="none" strike="noStrike">
                          <a:solidFill>
                            <a:srgbClr val="000000"/>
                          </a:solidFill>
                          <a:latin typeface="Arial"/>
                        </a:rPr>
                        <a:t>visualization</a:t>
                      </a: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vMerge="1">
                  <a:txBody>
                    <a:bodyPr/>
                    <a:lstStyle/>
                    <a:p>
                      <a:endParaRPr lang="en-ZA"/>
                    </a:p>
                  </a:txBody>
                  <a:tcPr/>
                </a:tc>
                <a:tc vMerge="1">
                  <a:txBody>
                    <a:bodyPr/>
                    <a:lstStyle/>
                    <a:p>
                      <a:endParaRPr lang="en-ZA"/>
                    </a:p>
                  </a:txBody>
                  <a:tcPr/>
                </a:tc>
                <a:tc>
                  <a:txBody>
                    <a:bodyPr/>
                    <a:lstStyle/>
                    <a:p>
                      <a:pPr algn="l" fontAlgn="ctr"/>
                      <a:r>
                        <a:rPr lang="en-ZA" sz="1200" b="1" i="0" u="none" strike="noStrike">
                          <a:solidFill>
                            <a:srgbClr val="000000"/>
                          </a:solidFill>
                          <a:latin typeface="Arial"/>
                        </a:rPr>
                        <a:t>level   </a:t>
                      </a: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l" fontAlgn="ctr"/>
                      <a:r>
                        <a:rPr lang="en-ZA" sz="1200" b="1" i="0" u="none" strike="noStrike">
                          <a:solidFill>
                            <a:srgbClr val="000000"/>
                          </a:solidFill>
                          <a:latin typeface="Arial"/>
                        </a:rPr>
                        <a:t>or processed</a:t>
                      </a: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l" fontAlgn="ctr"/>
                      <a:r>
                        <a:rPr lang="en-ZA" sz="1200" b="1" i="0" u="none" strike="noStrike" dirty="0">
                          <a:solidFill>
                            <a:srgbClr val="000000"/>
                          </a:solidFill>
                          <a:latin typeface="Arial"/>
                        </a:rPr>
                        <a:t>Web publishing?</a:t>
                      </a: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r>
              <a:tr h="312420">
                <a:tc>
                  <a:txBody>
                    <a:bodyPr/>
                    <a:lstStyle/>
                    <a:p>
                      <a:pPr algn="l" fontAlgn="ctr"/>
                      <a:r>
                        <a:rPr lang="en-ZA" sz="1200" b="0" i="0" u="sng" strike="noStrike">
                          <a:solidFill>
                            <a:srgbClr val="0000FF"/>
                          </a:solidFill>
                          <a:latin typeface="Calibri"/>
                          <a:hlinkClick r:id="rId3"/>
                        </a:rPr>
                        <a:t>Data Wrangler</a:t>
                      </a:r>
                      <a:endParaRPr lang="en-ZA" sz="1200" b="0" i="0" u="sng" strike="noStrike">
                        <a:solidFill>
                          <a:srgbClr val="0000FF"/>
                        </a:solidFill>
                        <a:latin typeface="Calibri"/>
                      </a:endParaRP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Data cleaning</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Browser</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2</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External server</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12420">
                <a:tc>
                  <a:txBody>
                    <a:bodyPr/>
                    <a:lstStyle/>
                    <a:p>
                      <a:pPr algn="l" fontAlgn="ctr"/>
                      <a:r>
                        <a:rPr lang="en-ZA" sz="1200" b="0" i="0" u="sng" strike="noStrike">
                          <a:solidFill>
                            <a:srgbClr val="0000FF"/>
                          </a:solidFill>
                          <a:latin typeface="Calibri"/>
                          <a:hlinkClick r:id="rId4"/>
                        </a:rPr>
                        <a:t>Google Refine</a:t>
                      </a:r>
                      <a:endParaRPr lang="en-ZA" sz="1200" b="0" i="0" u="sng" strike="noStrike">
                        <a:solidFill>
                          <a:srgbClr val="0000FF"/>
                        </a:solidFill>
                        <a:latin typeface="Calibri"/>
                      </a:endParaRP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Data cleaning</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Browser</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2</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Local</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624840">
                <a:tc>
                  <a:txBody>
                    <a:bodyPr/>
                    <a:lstStyle/>
                    <a:p>
                      <a:pPr algn="l" fontAlgn="ctr"/>
                      <a:r>
                        <a:rPr lang="en-ZA" sz="1200" b="0" i="0" u="sng" strike="noStrike">
                          <a:solidFill>
                            <a:srgbClr val="0000FF"/>
                          </a:solidFill>
                          <a:latin typeface="Calibri"/>
                          <a:hlinkClick r:id="rId4"/>
                        </a:rPr>
                        <a:t>R Project</a:t>
                      </a:r>
                      <a:endParaRPr lang="en-ZA" sz="1200" b="0" i="0" u="sng" strike="noStrike">
                        <a:solidFill>
                          <a:srgbClr val="0000FF"/>
                        </a:solidFill>
                        <a:latin typeface="Calibri"/>
                      </a:endParaRP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Statistical analysis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With plugin</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Linux, Mac OS X, Unix, Windows XP or later</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4</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Local</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02921">
                <a:tc>
                  <a:txBody>
                    <a:bodyPr/>
                    <a:lstStyle/>
                    <a:p>
                      <a:pPr algn="l" fontAlgn="ctr"/>
                      <a:r>
                        <a:rPr lang="en-ZA" sz="1200" b="0" i="0" u="sng" strike="noStrike">
                          <a:solidFill>
                            <a:srgbClr val="0000FF"/>
                          </a:solidFill>
                          <a:latin typeface="Calibri"/>
                          <a:hlinkClick r:id="rId5"/>
                        </a:rPr>
                        <a:t>Google Fusion Tables</a:t>
                      </a:r>
                      <a:endParaRPr lang="en-ZA" sz="1200" b="0" i="0" u="sng" strike="noStrike">
                        <a:solidFill>
                          <a:srgbClr val="0000FF"/>
                        </a:solidFill>
                        <a:latin typeface="Calibri"/>
                      </a:endParaRP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Visualization app/service</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Browser</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1</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External server</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02921">
                <a:tc>
                  <a:txBody>
                    <a:bodyPr/>
                    <a:lstStyle/>
                    <a:p>
                      <a:pPr algn="l" fontAlgn="ctr"/>
                      <a:r>
                        <a:rPr lang="en-ZA" sz="1200" b="0" i="0" u="sng" strike="noStrike">
                          <a:solidFill>
                            <a:srgbClr val="0000FF"/>
                          </a:solidFill>
                          <a:latin typeface="Calibri"/>
                          <a:hlinkClick r:id="rId5"/>
                        </a:rPr>
                        <a:t>Impure</a:t>
                      </a:r>
                      <a:endParaRPr lang="en-ZA" sz="1200" b="0" i="0" u="sng" strike="noStrike">
                        <a:solidFill>
                          <a:srgbClr val="0000FF"/>
                        </a:solidFill>
                        <a:latin typeface="Calibri"/>
                      </a:endParaRP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Visualization app/service</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Browser</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3</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Varies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02921">
                <a:tc>
                  <a:txBody>
                    <a:bodyPr/>
                    <a:lstStyle/>
                    <a:p>
                      <a:pPr algn="l" fontAlgn="ctr"/>
                      <a:r>
                        <a:rPr lang="en-ZA" sz="1200" b="0" i="0" u="sng" strike="noStrike">
                          <a:solidFill>
                            <a:srgbClr val="0000FF"/>
                          </a:solidFill>
                          <a:latin typeface="Calibri"/>
                          <a:hlinkClick r:id="rId6"/>
                        </a:rPr>
                        <a:t>Many Eyes</a:t>
                      </a:r>
                      <a:endParaRPr lang="en-ZA" sz="1200" b="0" i="0" u="sng" strike="noStrike">
                        <a:solidFill>
                          <a:srgbClr val="0000FF"/>
                        </a:solidFill>
                        <a:latin typeface="Calibri"/>
                      </a:endParaRP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Visualization app/service</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Limited</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Browser</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1</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Public external server</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02921">
                <a:tc>
                  <a:txBody>
                    <a:bodyPr/>
                    <a:lstStyle/>
                    <a:p>
                      <a:pPr algn="l" fontAlgn="ctr"/>
                      <a:r>
                        <a:rPr lang="en-ZA" sz="1200" b="0" i="0" u="sng" strike="noStrike">
                          <a:solidFill>
                            <a:srgbClr val="0000FF"/>
                          </a:solidFill>
                          <a:latin typeface="Calibri"/>
                          <a:hlinkClick r:id="rId6"/>
                        </a:rPr>
                        <a:t>Tableau Public</a:t>
                      </a:r>
                      <a:endParaRPr lang="en-ZA" sz="1200" b="0" i="0" u="sng" strike="noStrike">
                        <a:solidFill>
                          <a:srgbClr val="0000FF"/>
                        </a:solidFill>
                        <a:latin typeface="Calibri"/>
                      </a:endParaRP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Visualization app/service</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Windows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3</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Public external server</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02921">
                <a:tc>
                  <a:txBody>
                    <a:bodyPr/>
                    <a:lstStyle/>
                    <a:p>
                      <a:pPr algn="l" fontAlgn="ctr"/>
                      <a:r>
                        <a:rPr lang="en-ZA" sz="1200" b="0" i="0" u="sng" strike="noStrike">
                          <a:solidFill>
                            <a:srgbClr val="0000FF"/>
                          </a:solidFill>
                          <a:latin typeface="Calibri"/>
                          <a:hlinkClick r:id="rId7"/>
                        </a:rPr>
                        <a:t>VIDI</a:t>
                      </a:r>
                      <a:endParaRPr lang="en-ZA" sz="1200" b="0" i="0" u="sng" strike="noStrike">
                        <a:solidFill>
                          <a:srgbClr val="0000FF"/>
                        </a:solidFill>
                        <a:latin typeface="Calibri"/>
                      </a:endParaRP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Visualization app/service</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Browser</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1</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External server</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02921">
                <a:tc>
                  <a:txBody>
                    <a:bodyPr/>
                    <a:lstStyle/>
                    <a:p>
                      <a:pPr algn="l" fontAlgn="ctr"/>
                      <a:r>
                        <a:rPr lang="en-ZA" sz="1200" b="0" i="0" u="sng" strike="noStrike">
                          <a:solidFill>
                            <a:srgbClr val="0000FF"/>
                          </a:solidFill>
                          <a:latin typeface="Calibri"/>
                          <a:hlinkClick r:id="rId7"/>
                        </a:rPr>
                        <a:t>Zoho Reports</a:t>
                      </a:r>
                      <a:endParaRPr lang="en-ZA" sz="1200" b="0" i="0" u="sng" strike="noStrike">
                        <a:solidFill>
                          <a:srgbClr val="0000FF"/>
                        </a:solidFill>
                        <a:latin typeface="Calibri"/>
                      </a:endParaRP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Visualization app/service</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Browser</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2</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External server</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81000">
                <a:tc>
                  <a:txBody>
                    <a:bodyPr/>
                    <a:lstStyle/>
                    <a:p>
                      <a:pPr algn="l" fontAlgn="ctr"/>
                      <a:r>
                        <a:rPr lang="en-ZA" sz="1200" b="0" i="0" u="sng" strike="noStrike">
                          <a:solidFill>
                            <a:srgbClr val="0000FF"/>
                          </a:solidFill>
                          <a:latin typeface="Calibri"/>
                          <a:hlinkClick r:id="rId7"/>
                        </a:rPr>
                        <a:t>Choosel</a:t>
                      </a:r>
                      <a:endParaRPr lang="en-ZA" sz="1200" b="0" i="0" u="sng" strike="noStrike">
                        <a:solidFill>
                          <a:srgbClr val="0000FF"/>
                        </a:solidFill>
                        <a:latin typeface="Calibri"/>
                      </a:endParaRP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Framework</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Chrome, Firefox, Safari</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4</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Local or external server</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Not yet</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81000">
                <a:tc>
                  <a:txBody>
                    <a:bodyPr/>
                    <a:lstStyle/>
                    <a:p>
                      <a:pPr algn="l" fontAlgn="ctr"/>
                      <a:r>
                        <a:rPr lang="en-ZA" sz="1200" b="0" i="0" u="sng" strike="noStrike">
                          <a:solidFill>
                            <a:srgbClr val="0000FF"/>
                          </a:solidFill>
                          <a:latin typeface="Calibri"/>
                          <a:hlinkClick r:id="rId8"/>
                        </a:rPr>
                        <a:t>Exhibit</a:t>
                      </a:r>
                      <a:endParaRPr lang="en-ZA" sz="1200" b="0" i="0" u="sng" strike="noStrike">
                        <a:solidFill>
                          <a:srgbClr val="0000FF"/>
                        </a:solidFill>
                        <a:latin typeface="Calibri"/>
                      </a:endParaRP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Library</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Code editor and browser</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4</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Local or external server</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746759">
                <a:tc>
                  <a:txBody>
                    <a:bodyPr/>
                    <a:lstStyle/>
                    <a:p>
                      <a:pPr algn="l" fontAlgn="ctr"/>
                      <a:r>
                        <a:rPr lang="en-ZA" sz="1200" b="0" i="0" u="sng" strike="noStrike">
                          <a:solidFill>
                            <a:srgbClr val="0000FF"/>
                          </a:solidFill>
                          <a:latin typeface="Calibri"/>
                          <a:hlinkClick r:id="rId8"/>
                        </a:rPr>
                        <a:t>Google Chart Tools</a:t>
                      </a:r>
                      <a:endParaRPr lang="en-ZA" sz="1200" b="0" i="0" u="sng" strike="noStrike">
                        <a:solidFill>
                          <a:srgbClr val="0000FF"/>
                        </a:solidFill>
                        <a:latin typeface="Calibri"/>
                      </a:endParaRP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Library and Visualization app/service</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Code editor and browser</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2</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Local or external server</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64820">
                <a:tc>
                  <a:txBody>
                    <a:bodyPr/>
                    <a:lstStyle/>
                    <a:p>
                      <a:pPr algn="l" fontAlgn="ctr"/>
                      <a:r>
                        <a:rPr lang="en-ZA" sz="1200" b="0" i="0" u="sng" strike="noStrike">
                          <a:solidFill>
                            <a:srgbClr val="0000FF"/>
                          </a:solidFill>
                          <a:latin typeface="Calibri"/>
                          <a:hlinkClick r:id="rId8"/>
                        </a:rPr>
                        <a:t>JavaScript InfoVis Toolkit</a:t>
                      </a:r>
                      <a:endParaRPr lang="en-ZA" sz="1200" b="0" i="0" u="sng" strike="noStrike">
                        <a:solidFill>
                          <a:srgbClr val="0000FF"/>
                        </a:solidFill>
                        <a:latin typeface="Calibri"/>
                      </a:endParaRPr>
                    </a:p>
                  </a:txBody>
                  <a:tcPr marL="4516" marR="4516" marT="4516"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Library</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Code editor and browser</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4</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Local or external server</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dirty="0">
                          <a:solidFill>
                            <a:srgbClr val="333333"/>
                          </a:solidFill>
                          <a:latin typeface="Arial"/>
                        </a:rPr>
                        <a:t>Yes</a:t>
                      </a:r>
                    </a:p>
                  </a:txBody>
                  <a:tcPr marL="4516" marR="4516" marT="4516"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2115136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 y="2"/>
          <a:ext cx="9144004" cy="8216478"/>
        </p:xfrm>
        <a:graphic>
          <a:graphicData uri="http://schemas.openxmlformats.org/drawingml/2006/table">
            <a:tbl>
              <a:tblPr/>
              <a:tblGrid>
                <a:gridCol w="1597819"/>
                <a:gridCol w="1194161"/>
                <a:gridCol w="1463264"/>
                <a:gridCol w="1076423"/>
                <a:gridCol w="1076423"/>
                <a:gridCol w="1367957"/>
                <a:gridCol w="1367957"/>
              </a:tblGrid>
              <a:tr h="200089">
                <a:tc rowSpan="3">
                  <a:txBody>
                    <a:bodyPr/>
                    <a:lstStyle/>
                    <a:p>
                      <a:pPr algn="l" fontAlgn="ctr"/>
                      <a:r>
                        <a:rPr lang="en-ZA" sz="1200" b="1" i="0" u="none" strike="noStrike" dirty="0">
                          <a:solidFill>
                            <a:srgbClr val="000000"/>
                          </a:solidFill>
                          <a:latin typeface="Arial"/>
                        </a:rPr>
                        <a:t>Tool</a:t>
                      </a: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rowSpan="3">
                  <a:txBody>
                    <a:bodyPr/>
                    <a:lstStyle/>
                    <a:p>
                      <a:pPr algn="l" fontAlgn="ctr"/>
                      <a:r>
                        <a:rPr lang="en-ZA" sz="1200" b="1" i="0" u="none" strike="noStrike" dirty="0">
                          <a:solidFill>
                            <a:srgbClr val="000000"/>
                          </a:solidFill>
                          <a:latin typeface="Arial"/>
                        </a:rPr>
                        <a:t>Category</a:t>
                      </a: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ctr"/>
                      <a:r>
                        <a:rPr lang="en-ZA" sz="1200" b="1" i="0" u="none" strike="noStrike" dirty="0">
                          <a:solidFill>
                            <a:srgbClr val="000000"/>
                          </a:solidFill>
                          <a:latin typeface="Arial"/>
                        </a:rPr>
                        <a:t>Multi-purpose</a:t>
                      </a: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rowSpan="3">
                  <a:txBody>
                    <a:bodyPr/>
                    <a:lstStyle/>
                    <a:p>
                      <a:pPr algn="l" fontAlgn="ctr"/>
                      <a:r>
                        <a:rPr lang="en-ZA" sz="1200" b="1" i="0" u="none" strike="noStrike">
                          <a:solidFill>
                            <a:srgbClr val="000000"/>
                          </a:solidFill>
                          <a:latin typeface="Arial"/>
                        </a:rPr>
                        <a:t>Mapping  </a:t>
                      </a: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rowSpan="3">
                  <a:txBody>
                    <a:bodyPr/>
                    <a:lstStyle/>
                    <a:p>
                      <a:pPr algn="l" fontAlgn="ctr"/>
                      <a:r>
                        <a:rPr lang="en-ZA" sz="1200" b="1" i="0" u="none" strike="noStrike">
                          <a:solidFill>
                            <a:srgbClr val="000000"/>
                          </a:solidFill>
                          <a:latin typeface="Arial"/>
                        </a:rPr>
                        <a:t>Platform</a:t>
                      </a: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rowSpan="2">
                  <a:txBody>
                    <a:bodyPr/>
                    <a:lstStyle/>
                    <a:p>
                      <a:pPr algn="l" fontAlgn="ctr"/>
                      <a:r>
                        <a:rPr lang="en-ZA" sz="1200" b="1" i="0" u="none" strike="noStrike">
                          <a:solidFill>
                            <a:srgbClr val="000000"/>
                          </a:solidFill>
                          <a:latin typeface="Arial"/>
                        </a:rPr>
                        <a:t>Skill</a:t>
                      </a: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c rowSpan="2">
                  <a:txBody>
                    <a:bodyPr/>
                    <a:lstStyle/>
                    <a:p>
                      <a:pPr algn="l" fontAlgn="ctr"/>
                      <a:r>
                        <a:rPr lang="en-ZA" sz="1200" b="1" i="0" u="none" strike="noStrike">
                          <a:solidFill>
                            <a:srgbClr val="000000"/>
                          </a:solidFill>
                          <a:latin typeface="Arial"/>
                        </a:rPr>
                        <a:t>Data stored</a:t>
                      </a: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C000"/>
                    </a:solidFill>
                  </a:tcPr>
                </a:tc>
              </a:tr>
              <a:tr h="170912">
                <a:tc vMerge="1">
                  <a:txBody>
                    <a:bodyPr/>
                    <a:lstStyle/>
                    <a:p>
                      <a:endParaRPr lang="en-ZA"/>
                    </a:p>
                  </a:txBody>
                  <a:tcPr/>
                </a:tc>
                <a:tc vMerge="1">
                  <a:txBody>
                    <a:bodyPr/>
                    <a:lstStyle/>
                    <a:p>
                      <a:endParaRPr lang="en-ZA"/>
                    </a:p>
                  </a:txBody>
                  <a:tcPr/>
                </a:tc>
                <a:tc rowSpan="2">
                  <a:txBody>
                    <a:bodyPr/>
                    <a:lstStyle/>
                    <a:p>
                      <a:pPr algn="l" fontAlgn="ctr"/>
                      <a:r>
                        <a:rPr lang="en-ZA" sz="1200" b="1" i="0" u="none" strike="noStrike" dirty="0">
                          <a:solidFill>
                            <a:srgbClr val="000000"/>
                          </a:solidFill>
                          <a:latin typeface="Arial"/>
                        </a:rPr>
                        <a:t>visualization</a:t>
                      </a: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vMerge="1">
                  <a:txBody>
                    <a:bodyPr/>
                    <a:lstStyle/>
                    <a:p>
                      <a:endParaRPr lang="en-ZA"/>
                    </a:p>
                  </a:txBody>
                  <a:tcPr/>
                </a:tc>
                <a:tc vMerge="1">
                  <a:txBody>
                    <a:bodyPr/>
                    <a:lstStyle/>
                    <a:p>
                      <a:endParaRPr lang="en-ZA"/>
                    </a:p>
                  </a:txBody>
                  <a:tcPr/>
                </a:tc>
                <a:tc vMerge="1">
                  <a:txBody>
                    <a:bodyPr/>
                    <a:lstStyle/>
                    <a:p>
                      <a:pPr algn="l" fontAlgn="ctr"/>
                      <a:endParaRPr lang="en-ZA" sz="1200" b="1" i="0" u="none" strike="noStrike">
                        <a:solidFill>
                          <a:srgbClr val="000000"/>
                        </a:solidFill>
                        <a:latin typeface="Arial"/>
                      </a:endParaRP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vMerge="1">
                  <a:txBody>
                    <a:bodyPr/>
                    <a:lstStyle/>
                    <a:p>
                      <a:pPr algn="l" fontAlgn="ctr"/>
                      <a:endParaRPr lang="en-ZA" sz="1200" b="1" i="0" u="none" strike="noStrike">
                        <a:solidFill>
                          <a:srgbClr val="000000"/>
                        </a:solidFill>
                        <a:latin typeface="Arial"/>
                      </a:endParaRP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r>
              <a:tr h="0">
                <a:tc vMerge="1">
                  <a:txBody>
                    <a:bodyPr/>
                    <a:lstStyle/>
                    <a:p>
                      <a:endParaRPr lang="en-ZA"/>
                    </a:p>
                  </a:txBody>
                  <a:tcPr/>
                </a:tc>
                <a:tc vMerge="1">
                  <a:txBody>
                    <a:bodyPr/>
                    <a:lstStyle/>
                    <a:p>
                      <a:endParaRPr lang="en-ZA"/>
                    </a:p>
                  </a:txBody>
                  <a:tcPr/>
                </a:tc>
                <a:tc vMerge="1">
                  <a:txBody>
                    <a:bodyPr/>
                    <a:lstStyle/>
                    <a:p>
                      <a:endParaRPr lang="en-ZA"/>
                    </a:p>
                  </a:txBody>
                  <a:tcPr/>
                </a:tc>
                <a:tc vMerge="1">
                  <a:txBody>
                    <a:bodyPr/>
                    <a:lstStyle/>
                    <a:p>
                      <a:endParaRPr lang="en-ZA"/>
                    </a:p>
                  </a:txBody>
                  <a:tcPr/>
                </a:tc>
                <a:tc vMerge="1">
                  <a:txBody>
                    <a:bodyPr/>
                    <a:lstStyle/>
                    <a:p>
                      <a:endParaRPr lang="en-ZA"/>
                    </a:p>
                  </a:txBody>
                  <a:tcPr/>
                </a:tc>
                <a:tc>
                  <a:txBody>
                    <a:bodyPr/>
                    <a:lstStyle/>
                    <a:p>
                      <a:pPr algn="l" fontAlgn="ctr"/>
                      <a:r>
                        <a:rPr lang="en-ZA" sz="1200" b="1" i="0" u="none" strike="noStrike" dirty="0">
                          <a:solidFill>
                            <a:srgbClr val="000000"/>
                          </a:solidFill>
                          <a:latin typeface="Arial"/>
                        </a:rPr>
                        <a:t>level   </a:t>
                      </a: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c>
                  <a:txBody>
                    <a:bodyPr/>
                    <a:lstStyle/>
                    <a:p>
                      <a:pPr algn="l" fontAlgn="ctr"/>
                      <a:r>
                        <a:rPr lang="en-ZA" sz="1200" b="1" i="0" u="none" strike="noStrike" dirty="0">
                          <a:solidFill>
                            <a:srgbClr val="000000"/>
                          </a:solidFill>
                          <a:latin typeface="Arial"/>
                        </a:rPr>
                        <a:t>or processed</a:t>
                      </a: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C000"/>
                    </a:solidFill>
                  </a:tcPr>
                </a:tc>
              </a:tr>
              <a:tr h="246505">
                <a:tc>
                  <a:txBody>
                    <a:bodyPr/>
                    <a:lstStyle/>
                    <a:p>
                      <a:pPr algn="l" fontAlgn="ctr"/>
                      <a:r>
                        <a:rPr lang="en-ZA" sz="1200" b="0" i="0" u="sng" strike="noStrike">
                          <a:solidFill>
                            <a:srgbClr val="0000FF"/>
                          </a:solidFill>
                          <a:latin typeface="Calibri"/>
                          <a:hlinkClick r:id="rId2"/>
                        </a:rPr>
                        <a:t>OpenHeatMap</a:t>
                      </a:r>
                      <a:endParaRPr lang="en-ZA" sz="1200" b="0" i="0" u="sng" strike="noStrike">
                        <a:solidFill>
                          <a:srgbClr val="0000FF"/>
                        </a:solidFill>
                        <a:latin typeface="Calibri"/>
                      </a:endParaRP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dirty="0">
                          <a:solidFill>
                            <a:srgbClr val="333333"/>
                          </a:solidFill>
                          <a:latin typeface="Arial"/>
                        </a:rPr>
                        <a:t>GIS/mapping: Web</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dirty="0">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dirty="0">
                          <a:solidFill>
                            <a:srgbClr val="333333"/>
                          </a:solidFill>
                          <a:latin typeface="Arial"/>
                        </a:rPr>
                        <a:t>Browser</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dirty="0">
                          <a:solidFill>
                            <a:srgbClr val="333333"/>
                          </a:solidFill>
                          <a:latin typeface="Arial"/>
                        </a:rPr>
                        <a:t>1</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External server</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4167">
                <a:tc>
                  <a:txBody>
                    <a:bodyPr/>
                    <a:lstStyle/>
                    <a:p>
                      <a:pPr algn="l" fontAlgn="ctr"/>
                      <a:r>
                        <a:rPr lang="en-ZA" sz="1200" b="0" i="0" u="sng" strike="noStrike">
                          <a:solidFill>
                            <a:srgbClr val="0000FF"/>
                          </a:solidFill>
                          <a:latin typeface="Calibri"/>
                          <a:hlinkClick r:id="rId2"/>
                        </a:rPr>
                        <a:t>OpenLayers</a:t>
                      </a:r>
                      <a:endParaRPr lang="en-ZA" sz="1200" b="0" i="0" u="sng" strike="noStrike">
                        <a:solidFill>
                          <a:srgbClr val="0000FF"/>
                        </a:solidFill>
                        <a:latin typeface="Calibri"/>
                      </a:endParaRP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GIS/mapping: Web, Library</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Code editor and browser</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4</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local or external server</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493010">
                <a:tc>
                  <a:txBody>
                    <a:bodyPr/>
                    <a:lstStyle/>
                    <a:p>
                      <a:pPr algn="l" fontAlgn="ctr"/>
                      <a:r>
                        <a:rPr lang="en-ZA" sz="1200" b="0" i="0" u="sng" strike="noStrike">
                          <a:solidFill>
                            <a:srgbClr val="0000FF"/>
                          </a:solidFill>
                          <a:latin typeface="Calibri"/>
                          <a:hlinkClick r:id="rId3"/>
                        </a:rPr>
                        <a:t>OpenStreetMap</a:t>
                      </a:r>
                      <a:endParaRPr lang="en-ZA" sz="1200" b="0" i="0" u="sng" strike="noStrike">
                        <a:solidFill>
                          <a:srgbClr val="0000FF"/>
                        </a:solidFill>
                        <a:latin typeface="Calibri"/>
                      </a:endParaRP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GIS/mapping: Web</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Browser or desktops running Java</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3</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Local or external server</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00616">
                <a:tc>
                  <a:txBody>
                    <a:bodyPr/>
                    <a:lstStyle/>
                    <a:p>
                      <a:pPr algn="l" fontAlgn="ctr"/>
                      <a:r>
                        <a:rPr lang="en-ZA" sz="1200" b="0" i="0" u="sng" strike="noStrike">
                          <a:solidFill>
                            <a:srgbClr val="0000FF"/>
                          </a:solidFill>
                          <a:latin typeface="Calibri"/>
                          <a:hlinkClick r:id="rId3"/>
                        </a:rPr>
                        <a:t>TimeFlow</a:t>
                      </a:r>
                      <a:endParaRPr lang="en-ZA" sz="1200" b="0" i="0" u="sng" strike="noStrike">
                        <a:solidFill>
                          <a:srgbClr val="0000FF"/>
                        </a:solidFill>
                        <a:latin typeface="Calibri"/>
                      </a:endParaRP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Temporal data analysis</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dirty="0">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Desktops running Java</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1</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Local</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607242">
                <a:tc>
                  <a:txBody>
                    <a:bodyPr/>
                    <a:lstStyle/>
                    <a:p>
                      <a:pPr algn="l" fontAlgn="ctr"/>
                      <a:r>
                        <a:rPr lang="en-ZA" sz="1200" b="0" i="0" u="sng" strike="noStrike">
                          <a:solidFill>
                            <a:srgbClr val="0000FF"/>
                          </a:solidFill>
                          <a:latin typeface="Calibri"/>
                          <a:hlinkClick r:id="rId4"/>
                        </a:rPr>
                        <a:t>IBM Word-Cloud Generator</a:t>
                      </a:r>
                      <a:endParaRPr lang="en-ZA" sz="1200" b="0" i="0" u="sng" strike="noStrike">
                        <a:solidFill>
                          <a:srgbClr val="0000FF"/>
                        </a:solidFill>
                        <a:latin typeface="Calibri"/>
                      </a:endParaRP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Word clouds</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dirty="0">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dirty="0">
                          <a:solidFill>
                            <a:srgbClr val="333333"/>
                          </a:solidFill>
                          <a:latin typeface="Arial"/>
                        </a:rPr>
                        <a:t>Desktops running Java</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2</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Local</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00616">
                <a:tc>
                  <a:txBody>
                    <a:bodyPr/>
                    <a:lstStyle/>
                    <a:p>
                      <a:pPr algn="l" fontAlgn="ctr"/>
                      <a:r>
                        <a:rPr lang="en-ZA" sz="1200" b="0" i="0" u="sng" strike="noStrike">
                          <a:solidFill>
                            <a:srgbClr val="0000FF"/>
                          </a:solidFill>
                          <a:latin typeface="Calibri"/>
                          <a:hlinkClick r:id="rId4"/>
                        </a:rPr>
                        <a:t>Gephi</a:t>
                      </a:r>
                      <a:endParaRPr lang="en-ZA" sz="1200" b="0" i="0" u="sng" strike="noStrike">
                        <a:solidFill>
                          <a:srgbClr val="0000FF"/>
                        </a:solidFill>
                        <a:latin typeface="Calibri"/>
                      </a:endParaRP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Network analysis</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dirty="0">
                          <a:solidFill>
                            <a:srgbClr val="333333"/>
                          </a:solidFill>
                          <a:latin typeface="Arial"/>
                        </a:rPr>
                        <a:t>Desktops running Java</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4</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Local</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6813">
                <a:tc>
                  <a:txBody>
                    <a:bodyPr/>
                    <a:lstStyle/>
                    <a:p>
                      <a:pPr algn="l" fontAlgn="ctr"/>
                      <a:r>
                        <a:rPr lang="en-ZA" sz="1200" b="0" i="0" u="sng" strike="noStrike">
                          <a:solidFill>
                            <a:srgbClr val="0000FF"/>
                          </a:solidFill>
                          <a:latin typeface="Calibri"/>
                          <a:hlinkClick r:id="rId4"/>
                        </a:rPr>
                        <a:t>NodeXL</a:t>
                      </a:r>
                      <a:endParaRPr lang="en-ZA" sz="1200" b="0" i="0" u="sng" strike="noStrike">
                        <a:solidFill>
                          <a:srgbClr val="0000FF"/>
                        </a:solidFill>
                        <a:latin typeface="Calibri"/>
                      </a:endParaRP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Network analysis</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dirty="0">
                          <a:solidFill>
                            <a:srgbClr val="333333"/>
                          </a:solidFill>
                          <a:latin typeface="Arial"/>
                        </a:rPr>
                        <a:t>Excel 2007 and 2010 on Windows</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4</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Local</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685283">
                <a:tc>
                  <a:txBody>
                    <a:bodyPr/>
                    <a:lstStyle/>
                    <a:p>
                      <a:pPr algn="l" fontAlgn="ctr"/>
                      <a:r>
                        <a:rPr lang="en-ZA" sz="1200" b="0" i="0" u="sng" strike="noStrike">
                          <a:solidFill>
                            <a:srgbClr val="0000FF"/>
                          </a:solidFill>
                          <a:latin typeface="Calibri"/>
                          <a:hlinkClick r:id="rId5"/>
                        </a:rPr>
                        <a:t>CSVKit</a:t>
                      </a:r>
                      <a:endParaRPr lang="en-ZA" sz="1200" b="0" i="0" u="sng" strike="noStrike">
                        <a:solidFill>
                          <a:srgbClr val="0000FF"/>
                        </a:solidFill>
                        <a:latin typeface="Calibri"/>
                      </a:endParaRP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CSV file analysis</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dirty="0">
                          <a:solidFill>
                            <a:srgbClr val="333333"/>
                          </a:solidFill>
                          <a:latin typeface="Arial"/>
                        </a:rPr>
                        <a:t>Linux, Mac OS X or Linux with Python installed</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dirty="0">
                          <a:solidFill>
                            <a:srgbClr val="333333"/>
                          </a:solidFill>
                          <a:latin typeface="Arial"/>
                        </a:rPr>
                        <a:t>3</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Local</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6813">
                <a:tc>
                  <a:txBody>
                    <a:bodyPr/>
                    <a:lstStyle/>
                    <a:p>
                      <a:pPr algn="l" fontAlgn="ctr"/>
                      <a:r>
                        <a:rPr lang="en-ZA" sz="1200" b="0" i="0" u="sng" strike="noStrike">
                          <a:solidFill>
                            <a:srgbClr val="0000FF"/>
                          </a:solidFill>
                          <a:latin typeface="Calibri"/>
                          <a:hlinkClick r:id="rId6"/>
                        </a:rPr>
                        <a:t>DataTables</a:t>
                      </a:r>
                      <a:endParaRPr lang="en-ZA" sz="1200" b="0" i="0" u="sng" strike="noStrike">
                        <a:solidFill>
                          <a:srgbClr val="0000FF"/>
                        </a:solidFill>
                        <a:latin typeface="Calibri"/>
                      </a:endParaRP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Create sortable, searchable tables</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Code editor and browser</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3</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Local or external server</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6813">
                <a:tc>
                  <a:txBody>
                    <a:bodyPr/>
                    <a:lstStyle/>
                    <a:p>
                      <a:pPr algn="l" fontAlgn="ctr"/>
                      <a:r>
                        <a:rPr lang="en-ZA" sz="1200" b="0" i="0" u="sng" strike="noStrike">
                          <a:solidFill>
                            <a:srgbClr val="0000FF"/>
                          </a:solidFill>
                          <a:latin typeface="Calibri"/>
                          <a:hlinkClick r:id="rId7"/>
                        </a:rPr>
                        <a:t>FreeDive</a:t>
                      </a:r>
                      <a:endParaRPr lang="en-ZA" sz="1200" b="0" i="0" u="sng" strike="noStrike">
                        <a:solidFill>
                          <a:srgbClr val="0000FF"/>
                        </a:solidFill>
                        <a:latin typeface="Calibri"/>
                      </a:endParaRP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Create sortable, searchable tables</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Browser</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2</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External server</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94167">
                <a:tc>
                  <a:txBody>
                    <a:bodyPr/>
                    <a:lstStyle/>
                    <a:p>
                      <a:pPr algn="l" fontAlgn="ctr"/>
                      <a:r>
                        <a:rPr lang="en-ZA" sz="1200" b="0" i="0" u="sng" strike="noStrike">
                          <a:solidFill>
                            <a:srgbClr val="0000FF"/>
                          </a:solidFill>
                          <a:latin typeface="Calibri"/>
                          <a:hlinkClick r:id="rId8"/>
                        </a:rPr>
                        <a:t>Highcharts*</a:t>
                      </a:r>
                      <a:endParaRPr lang="en-ZA" sz="1200" b="0" i="0" u="sng" strike="noStrike">
                        <a:solidFill>
                          <a:srgbClr val="0000FF"/>
                        </a:solidFill>
                        <a:latin typeface="Calibri"/>
                      </a:endParaRP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Library</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Code editor and browser</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3</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Local or external server</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66750">
                <a:tc>
                  <a:txBody>
                    <a:bodyPr/>
                    <a:lstStyle/>
                    <a:p>
                      <a:pPr algn="l" fontAlgn="ctr"/>
                      <a:r>
                        <a:rPr lang="en-ZA" sz="1200" b="0" i="0" u="sng" strike="noStrike">
                          <a:solidFill>
                            <a:srgbClr val="0000FF"/>
                          </a:solidFill>
                          <a:latin typeface="Calibri"/>
                          <a:hlinkClick r:id="rId9"/>
                        </a:rPr>
                        <a:t>Mr. Data Converter</a:t>
                      </a:r>
                      <a:endParaRPr lang="en-ZA" sz="1200" b="0" i="0" u="sng" strike="noStrike">
                        <a:solidFill>
                          <a:srgbClr val="0000FF"/>
                        </a:solidFill>
                        <a:latin typeface="Calibri"/>
                      </a:endParaRP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Data reformatting</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Browser</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dirty="0">
                          <a:solidFill>
                            <a:srgbClr val="333333"/>
                          </a:solidFill>
                          <a:latin typeface="Arial"/>
                        </a:rPr>
                        <a:t>1</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Local or external server</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89205">
                <a:tc>
                  <a:txBody>
                    <a:bodyPr/>
                    <a:lstStyle/>
                    <a:p>
                      <a:pPr algn="l" fontAlgn="ctr"/>
                      <a:r>
                        <a:rPr lang="en-ZA" sz="1200" b="0" i="0" u="sng" strike="noStrike">
                          <a:solidFill>
                            <a:srgbClr val="0000FF"/>
                          </a:solidFill>
                          <a:latin typeface="Calibri"/>
                          <a:hlinkClick r:id="rId9"/>
                        </a:rPr>
                        <a:t>Panda Project</a:t>
                      </a:r>
                      <a:endParaRPr lang="en-ZA" sz="1200" b="0" i="0" u="sng" strike="noStrike">
                        <a:solidFill>
                          <a:srgbClr val="0000FF"/>
                        </a:solidFill>
                        <a:latin typeface="Calibri"/>
                      </a:endParaRP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Create searchable tables</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Browser with Amazon EC2 or Ubuntu Linux</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dirty="0">
                          <a:solidFill>
                            <a:srgbClr val="333333"/>
                          </a:solidFill>
                          <a:latin typeface="Arial"/>
                        </a:rPr>
                        <a:t>2</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Local or external server</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300616">
                <a:tc>
                  <a:txBody>
                    <a:bodyPr/>
                    <a:lstStyle/>
                    <a:p>
                      <a:pPr algn="l" fontAlgn="ctr"/>
                      <a:r>
                        <a:rPr lang="en-ZA" sz="1200" b="0" i="0" u="sng" strike="noStrike">
                          <a:solidFill>
                            <a:srgbClr val="0000FF"/>
                          </a:solidFill>
                          <a:latin typeface="Calibri"/>
                          <a:hlinkClick r:id="rId10"/>
                        </a:rPr>
                        <a:t>PowerPivot</a:t>
                      </a:r>
                      <a:endParaRPr lang="en-ZA" sz="1200" b="0" i="0" u="sng" strike="noStrike">
                        <a:solidFill>
                          <a:srgbClr val="0000FF"/>
                        </a:solidFill>
                        <a:latin typeface="Calibri"/>
                      </a:endParaRP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Analysis and charting</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No</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Excel 2010 on Windows</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dirty="0">
                          <a:solidFill>
                            <a:srgbClr val="333333"/>
                          </a:solidFill>
                          <a:latin typeface="Arial"/>
                        </a:rPr>
                        <a:t>3</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Local</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589205">
                <a:tc>
                  <a:txBody>
                    <a:bodyPr/>
                    <a:lstStyle/>
                    <a:p>
                      <a:pPr algn="l" fontAlgn="ctr"/>
                      <a:r>
                        <a:rPr lang="en-ZA" sz="1200" b="0" i="0" u="sng" strike="noStrike">
                          <a:solidFill>
                            <a:srgbClr val="0000FF"/>
                          </a:solidFill>
                          <a:latin typeface="Calibri"/>
                          <a:hlinkClick r:id="rId10"/>
                        </a:rPr>
                        <a:t>Weave</a:t>
                      </a:r>
                      <a:endParaRPr lang="en-ZA" sz="1200" b="0" i="0" u="sng" strike="noStrike">
                        <a:solidFill>
                          <a:srgbClr val="0000FF"/>
                        </a:solidFill>
                        <a:latin typeface="Calibri"/>
                      </a:endParaRPr>
                    </a:p>
                  </a:txBody>
                  <a:tcPr marL="3777" marR="3777" marT="377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Visualization app/service</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Yes</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Flash-enabled browsers; Linux server on backend</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a:solidFill>
                            <a:srgbClr val="333333"/>
                          </a:solidFill>
                          <a:latin typeface="Arial"/>
                        </a:rPr>
                        <a:t>4</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ZA" sz="1200" b="0" i="0" u="none" strike="noStrike" dirty="0">
                          <a:solidFill>
                            <a:srgbClr val="333333"/>
                          </a:solidFill>
                          <a:latin typeface="Arial"/>
                        </a:rPr>
                        <a:t>Local or external server</a:t>
                      </a:r>
                    </a:p>
                  </a:txBody>
                  <a:tcPr marL="3777" marR="3777" marT="3777"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3811783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a:t>
            </a:r>
            <a:r>
              <a:rPr lang="en-US" dirty="0" err="1" smtClean="0"/>
              <a:t>Personalisation</a:t>
            </a:r>
            <a:endParaRPr lang="en-ZA" dirty="0"/>
          </a:p>
        </p:txBody>
      </p:sp>
      <p:sp>
        <p:nvSpPr>
          <p:cNvPr id="3" name="Content Placeholder 2"/>
          <p:cNvSpPr>
            <a:spLocks noGrp="1"/>
          </p:cNvSpPr>
          <p:nvPr>
            <p:ph idx="1"/>
          </p:nvPr>
        </p:nvSpPr>
        <p:spPr/>
        <p:txBody>
          <a:bodyPr>
            <a:normAutofit fontScale="92500" lnSpcReduction="10000"/>
          </a:bodyPr>
          <a:lstStyle/>
          <a:p>
            <a:r>
              <a:rPr lang="en-US" dirty="0" smtClean="0"/>
              <a:t>Your users are an additional source of data:</a:t>
            </a:r>
          </a:p>
          <a:p>
            <a:pPr lvl="1">
              <a:buNone/>
            </a:pPr>
            <a:r>
              <a:rPr lang="en-ZA" dirty="0" smtClean="0"/>
              <a:t>	“Give me a headline to a story that I have no interest in and I'm not likely to click it; suggest a topic that I know something about and I'll read the article”. Sarah Marshall</a:t>
            </a:r>
            <a:endParaRPr lang="en-US" dirty="0" smtClean="0"/>
          </a:p>
          <a:p>
            <a:r>
              <a:rPr lang="en-US" dirty="0" err="1" smtClean="0"/>
              <a:t>Personalised</a:t>
            </a:r>
            <a:r>
              <a:rPr lang="en-US" dirty="0" smtClean="0"/>
              <a:t> content is King</a:t>
            </a:r>
          </a:p>
          <a:p>
            <a:r>
              <a:rPr lang="en-US" dirty="0" smtClean="0"/>
              <a:t>Solution to “info glut” – filters out noise</a:t>
            </a:r>
          </a:p>
          <a:p>
            <a:r>
              <a:rPr lang="en-US" dirty="0" smtClean="0"/>
              <a:t>About developing personal connections between publication and reader</a:t>
            </a:r>
          </a:p>
          <a:p>
            <a:r>
              <a:rPr lang="en-US" dirty="0" smtClean="0"/>
              <a:t>Link to local content</a:t>
            </a:r>
            <a:endParaRPr lang="en-ZA" dirty="0"/>
          </a:p>
        </p:txBody>
      </p:sp>
    </p:spTree>
    <p:extLst>
      <p:ext uri="{BB962C8B-B14F-4D97-AF65-F5344CB8AC3E}">
        <p14:creationId xmlns:p14="http://schemas.microsoft.com/office/powerpoint/2010/main" val="7521935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suggestions for </a:t>
            </a:r>
            <a:r>
              <a:rPr lang="en-US" dirty="0"/>
              <a:t>s</a:t>
            </a:r>
            <a:r>
              <a:rPr lang="en-US" dirty="0" smtClean="0"/>
              <a:t>tarter </a:t>
            </a:r>
            <a:r>
              <a:rPr lang="en-US" dirty="0"/>
              <a:t>t</a:t>
            </a:r>
            <a:r>
              <a:rPr lang="en-US" dirty="0" smtClean="0"/>
              <a:t>ools</a:t>
            </a:r>
            <a:endParaRPr lang="en-ZA" dirty="0"/>
          </a:p>
        </p:txBody>
      </p:sp>
      <p:sp>
        <p:nvSpPr>
          <p:cNvPr id="3" name="Content Placeholder 2"/>
          <p:cNvSpPr>
            <a:spLocks noGrp="1"/>
          </p:cNvSpPr>
          <p:nvPr>
            <p:ph idx="1"/>
          </p:nvPr>
        </p:nvSpPr>
        <p:spPr/>
        <p:txBody>
          <a:bodyPr>
            <a:normAutofit lnSpcReduction="10000"/>
          </a:bodyPr>
          <a:lstStyle/>
          <a:p>
            <a:r>
              <a:rPr lang="en-US" dirty="0" smtClean="0"/>
              <a:t>ICFJ </a:t>
            </a:r>
            <a:r>
              <a:rPr lang="en-US" dirty="0" err="1" smtClean="0"/>
              <a:t>Anwhere</a:t>
            </a:r>
            <a:endParaRPr lang="en-US" dirty="0" smtClean="0"/>
          </a:p>
          <a:p>
            <a:pPr lvl="1"/>
            <a:r>
              <a:rPr lang="en-US" dirty="0" smtClean="0"/>
              <a:t>Online lessons</a:t>
            </a:r>
          </a:p>
          <a:p>
            <a:r>
              <a:rPr lang="en-US" dirty="0" smtClean="0"/>
              <a:t>Many Eyes</a:t>
            </a:r>
          </a:p>
          <a:p>
            <a:pPr lvl="1"/>
            <a:r>
              <a:rPr lang="en-US" dirty="0" err="1" smtClean="0"/>
              <a:t>Visualisation</a:t>
            </a:r>
            <a:endParaRPr lang="en-US" dirty="0" smtClean="0"/>
          </a:p>
          <a:p>
            <a:r>
              <a:rPr lang="en-US" dirty="0" smtClean="0"/>
              <a:t>Google fusion tables</a:t>
            </a:r>
          </a:p>
          <a:p>
            <a:pPr lvl="1"/>
            <a:r>
              <a:rPr lang="en-US" dirty="0" smtClean="0"/>
              <a:t>Mapping </a:t>
            </a:r>
          </a:p>
          <a:p>
            <a:pPr lvl="1"/>
            <a:r>
              <a:rPr lang="en-US" dirty="0" smtClean="0"/>
              <a:t>Don’t forget Open Street Map</a:t>
            </a:r>
          </a:p>
          <a:p>
            <a:r>
              <a:rPr lang="en-US" dirty="0" smtClean="0"/>
              <a:t>Google Refine</a:t>
            </a:r>
            <a:endParaRPr lang="en-ZA" dirty="0" smtClean="0"/>
          </a:p>
          <a:p>
            <a:pPr lvl="1"/>
            <a:r>
              <a:rPr lang="en-US" dirty="0" smtClean="0"/>
              <a:t>Tool for cleaning up data</a:t>
            </a:r>
          </a:p>
        </p:txBody>
      </p:sp>
    </p:spTree>
    <p:extLst>
      <p:ext uri="{BB962C8B-B14F-4D97-AF65-F5344CB8AC3E}">
        <p14:creationId xmlns:p14="http://schemas.microsoft.com/office/powerpoint/2010/main" val="21694087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Sharing data and collaboration</a:t>
            </a:r>
            <a:endParaRPr lang="en-ZA" dirty="0"/>
          </a:p>
        </p:txBody>
      </p:sp>
      <p:sp>
        <p:nvSpPr>
          <p:cNvPr id="3" name="Content Placeholder 2"/>
          <p:cNvSpPr>
            <a:spLocks noGrp="1"/>
          </p:cNvSpPr>
          <p:nvPr>
            <p:ph idx="1"/>
          </p:nvPr>
        </p:nvSpPr>
        <p:spPr/>
        <p:txBody>
          <a:bodyPr>
            <a:normAutofit fontScale="77500" lnSpcReduction="20000"/>
          </a:bodyPr>
          <a:lstStyle/>
          <a:p>
            <a:pPr marL="514350" indent="-514350">
              <a:buFont typeface="+mj-lt"/>
              <a:buAutoNum type="arabicPeriod"/>
            </a:pPr>
            <a:r>
              <a:rPr lang="en-US" dirty="0" smtClean="0">
                <a:latin typeface="+mj-lt"/>
              </a:rPr>
              <a:t>Publish your own data using an open license</a:t>
            </a:r>
          </a:p>
          <a:p>
            <a:pPr marL="1314450" lvl="2" indent="-514350"/>
            <a:r>
              <a:rPr lang="en-US" dirty="0" smtClean="0">
                <a:latin typeface="+mj-lt"/>
              </a:rPr>
              <a:t>Creative Commons</a:t>
            </a:r>
          </a:p>
          <a:p>
            <a:pPr marL="514350" indent="-514350">
              <a:buFont typeface="+mj-lt"/>
              <a:buAutoNum type="arabicPeriod"/>
            </a:pPr>
            <a:r>
              <a:rPr lang="en-US" dirty="0" smtClean="0">
                <a:latin typeface="+mj-lt"/>
              </a:rPr>
              <a:t>Work with existing communities</a:t>
            </a:r>
          </a:p>
          <a:p>
            <a:pPr marL="1314450" lvl="2" indent="-514350"/>
            <a:r>
              <a:rPr lang="en-US" dirty="0" smtClean="0">
                <a:latin typeface="+mj-lt"/>
              </a:rPr>
              <a:t>ODADI, </a:t>
            </a:r>
            <a:r>
              <a:rPr lang="en-US" dirty="0" err="1" smtClean="0">
                <a:latin typeface="+mj-lt"/>
              </a:rPr>
              <a:t>HacksHackers</a:t>
            </a:r>
            <a:r>
              <a:rPr lang="en-US" dirty="0" smtClean="0">
                <a:latin typeface="+mj-lt"/>
              </a:rPr>
              <a:t> </a:t>
            </a:r>
          </a:p>
          <a:p>
            <a:pPr marL="514350" indent="-514350">
              <a:buFont typeface="+mj-lt"/>
              <a:buAutoNum type="arabicPeriod"/>
            </a:pPr>
            <a:r>
              <a:rPr lang="en-US" dirty="0" smtClean="0">
                <a:latin typeface="+mj-lt"/>
              </a:rPr>
              <a:t>Use and support existing initiatives and technologies</a:t>
            </a:r>
          </a:p>
          <a:p>
            <a:pPr marL="1314450" lvl="2" indent="-514350"/>
            <a:r>
              <a:rPr lang="en-US" dirty="0" smtClean="0">
                <a:latin typeface="+mj-lt"/>
              </a:rPr>
              <a:t>ODADI, CKAN, Code4SA</a:t>
            </a:r>
          </a:p>
          <a:p>
            <a:pPr marL="514350" indent="-514350">
              <a:buFont typeface="+mj-lt"/>
              <a:buAutoNum type="arabicPeriod"/>
            </a:pPr>
            <a:r>
              <a:rPr lang="en-US" dirty="0" smtClean="0">
                <a:latin typeface="+mj-lt"/>
              </a:rPr>
              <a:t>Keep innovating</a:t>
            </a:r>
          </a:p>
          <a:p>
            <a:pPr marL="514350" indent="-514350">
              <a:buFont typeface="+mj-lt"/>
              <a:buAutoNum type="arabicPeriod"/>
            </a:pPr>
            <a:r>
              <a:rPr lang="en-ZA" dirty="0" smtClean="0"/>
              <a:t>Newsrooms </a:t>
            </a:r>
            <a:r>
              <a:rPr lang="en-ZA" dirty="0"/>
              <a:t>should develop toolboxes for:</a:t>
            </a:r>
          </a:p>
          <a:p>
            <a:pPr lvl="1"/>
            <a:r>
              <a:rPr lang="en-ZA" dirty="0"/>
              <a:t>Data gathering and capturing (eg spreadsheets in Google docs for team collaboration)</a:t>
            </a:r>
          </a:p>
          <a:p>
            <a:pPr lvl="1"/>
            <a:r>
              <a:rPr lang="en-ZA" dirty="0"/>
              <a:t>Analysis</a:t>
            </a:r>
          </a:p>
          <a:p>
            <a:pPr lvl="1"/>
            <a:r>
              <a:rPr lang="en-ZA" dirty="0"/>
              <a:t>Visualisation </a:t>
            </a:r>
          </a:p>
          <a:p>
            <a:pPr marL="514350" indent="-514350">
              <a:buFont typeface="+mj-lt"/>
              <a:buAutoNum type="arabicPeriod"/>
            </a:pPr>
            <a:endParaRPr lang="en-ZA" dirty="0">
              <a:latin typeface="+mj-lt"/>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ea typeface="+mj-ea"/>
                <a:cs typeface="+mj-cs"/>
              </a:rPr>
              <a:t>Data journalism story elements</a:t>
            </a:r>
            <a:endParaRPr lang="en-US" dirty="0">
              <a:ea typeface="+mj-ea"/>
              <a:cs typeface="+mj-cs"/>
            </a:endParaRPr>
          </a:p>
        </p:txBody>
      </p:sp>
      <p:pic>
        <p:nvPicPr>
          <p:cNvPr id="3072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1213" y="1552575"/>
            <a:ext cx="7186612" cy="457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39035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Data</a:t>
            </a:r>
            <a:endParaRPr lang="en-ZA" dirty="0"/>
          </a:p>
        </p:txBody>
      </p:sp>
      <p:sp>
        <p:nvSpPr>
          <p:cNvPr id="3" name="Content Placeholder 2"/>
          <p:cNvSpPr>
            <a:spLocks noGrp="1"/>
          </p:cNvSpPr>
          <p:nvPr>
            <p:ph idx="1"/>
          </p:nvPr>
        </p:nvSpPr>
        <p:spPr>
          <a:xfrm>
            <a:off x="457200" y="1268760"/>
            <a:ext cx="8229600" cy="5589240"/>
          </a:xfrm>
        </p:spPr>
        <p:txBody>
          <a:bodyPr>
            <a:normAutofit lnSpcReduction="10000"/>
          </a:bodyPr>
          <a:lstStyle/>
          <a:p>
            <a:pPr algn="just">
              <a:buNone/>
            </a:pPr>
            <a:r>
              <a:rPr lang="en-US" sz="2600" dirty="0" smtClean="0"/>
              <a:t>Journalists are now data analysts</a:t>
            </a:r>
          </a:p>
          <a:p>
            <a:pPr algn="just">
              <a:buNone/>
            </a:pPr>
            <a:r>
              <a:rPr lang="en-US" sz="2600" dirty="0" smtClean="0"/>
              <a:t>	Reflect </a:t>
            </a:r>
            <a:r>
              <a:rPr lang="en-US" sz="2600" dirty="0"/>
              <a:t>on the rapidly increasing amounts of data, as well as proximity of huge volumes of information at your fingertips that could have stories in them</a:t>
            </a:r>
            <a:endParaRPr lang="en-US" sz="2600" dirty="0" smtClean="0"/>
          </a:p>
          <a:p>
            <a:pPr algn="just">
              <a:buNone/>
            </a:pPr>
            <a:endParaRPr lang="en-US" sz="3000" dirty="0" smtClean="0"/>
          </a:p>
          <a:p>
            <a:pPr algn="ctr">
              <a:buNone/>
            </a:pPr>
            <a:endParaRPr lang="en-US" dirty="0" smtClean="0"/>
          </a:p>
          <a:p>
            <a:pPr algn="ctr">
              <a:buNone/>
            </a:pPr>
            <a:endParaRPr lang="en-US" dirty="0" smtClean="0"/>
          </a:p>
          <a:p>
            <a:pPr algn="ctr">
              <a:buNone/>
            </a:pPr>
            <a:endParaRPr lang="en-US" dirty="0" smtClean="0"/>
          </a:p>
          <a:p>
            <a:pPr>
              <a:buNone/>
            </a:pPr>
            <a:endParaRPr lang="en-US" sz="2600" dirty="0" smtClean="0"/>
          </a:p>
          <a:p>
            <a:pPr>
              <a:buNone/>
            </a:pPr>
            <a:endParaRPr lang="en-US" sz="2600" dirty="0"/>
          </a:p>
          <a:p>
            <a:pPr>
              <a:buNone/>
            </a:pPr>
            <a:endParaRPr lang="en-US" sz="2000" dirty="0" smtClean="0"/>
          </a:p>
          <a:p>
            <a:pPr>
              <a:buNone/>
            </a:pPr>
            <a:r>
              <a:rPr lang="en-US" dirty="0" smtClean="0"/>
              <a:t>          1912				2012</a:t>
            </a:r>
            <a:endParaRPr lang="en-ZA" dirty="0"/>
          </a:p>
        </p:txBody>
      </p:sp>
      <p:pic>
        <p:nvPicPr>
          <p:cNvPr id="4" name="Picture 3" descr="750px-New_York_State_Library_1900.jpg"/>
          <p:cNvPicPr>
            <a:picLocks noChangeAspect="1"/>
          </p:cNvPicPr>
          <p:nvPr/>
        </p:nvPicPr>
        <p:blipFill>
          <a:blip r:embed="rId3" cstate="print"/>
          <a:stretch>
            <a:fillRect/>
          </a:stretch>
        </p:blipFill>
        <p:spPr>
          <a:xfrm>
            <a:off x="539552" y="3197155"/>
            <a:ext cx="3710186" cy="2968149"/>
          </a:xfrm>
          <a:prstGeom prst="rect">
            <a:avLst/>
          </a:prstGeom>
        </p:spPr>
      </p:pic>
      <p:pic>
        <p:nvPicPr>
          <p:cNvPr id="5" name="Picture 4" descr="USB.jpg"/>
          <p:cNvPicPr>
            <a:picLocks noChangeAspect="1"/>
          </p:cNvPicPr>
          <p:nvPr/>
        </p:nvPicPr>
        <p:blipFill>
          <a:blip r:embed="rId4" cstate="print"/>
          <a:stretch>
            <a:fillRect/>
          </a:stretch>
        </p:blipFill>
        <p:spPr>
          <a:xfrm>
            <a:off x="5076056" y="3789040"/>
            <a:ext cx="3024336" cy="182147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64948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56939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20763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18625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7887"/>
            <a:ext cx="9144000" cy="6993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39559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alphaModFix amt="67000"/>
            <a:lum/>
          </a:blip>
          <a:srcRect/>
          <a:stretch>
            <a:fillRect t="-25000" b="-25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96752"/>
            <a:ext cx="7859216" cy="2088233"/>
          </a:xfrm>
        </p:spPr>
        <p:txBody>
          <a:bodyPr>
            <a:normAutofit fontScale="92500" lnSpcReduction="10000"/>
          </a:bodyPr>
          <a:lstStyle/>
          <a:p>
            <a:endParaRPr lang="en-US" dirty="0" smtClean="0"/>
          </a:p>
          <a:p>
            <a:endParaRPr lang="en-US" dirty="0" smtClean="0"/>
          </a:p>
          <a:p>
            <a:endParaRPr lang="en-US" sz="3500" dirty="0" smtClean="0"/>
          </a:p>
          <a:p>
            <a:pPr algn="ctr">
              <a:buNone/>
            </a:pPr>
            <a:r>
              <a:rPr lang="en-US" sz="3500" b="1" dirty="0" smtClean="0">
                <a:effectLst>
                  <a:outerShdw blurRad="50800" dist="38100" algn="l" rotWithShape="0">
                    <a:prstClr val="black">
                      <a:alpha val="40000"/>
                    </a:prstClr>
                  </a:outerShdw>
                </a:effectLst>
              </a:rPr>
              <a:t>Data is machine-readable</a:t>
            </a:r>
          </a:p>
          <a:p>
            <a:pPr algn="ctr"/>
            <a:endParaRPr lang="en-US" dirty="0" smtClean="0"/>
          </a:p>
          <a:p>
            <a:pPr algn="ctr">
              <a:buNone/>
            </a:pPr>
            <a:endParaRPr lang="en-US" dirty="0" smtClean="0"/>
          </a:p>
        </p:txBody>
      </p:sp>
      <p:sp>
        <p:nvSpPr>
          <p:cNvPr id="2" name="TextBox 1"/>
          <p:cNvSpPr txBox="1"/>
          <p:nvPr/>
        </p:nvSpPr>
        <p:spPr>
          <a:xfrm>
            <a:off x="1403648" y="3717032"/>
            <a:ext cx="7128792" cy="1569660"/>
          </a:xfrm>
          <a:prstGeom prst="rect">
            <a:avLst/>
          </a:prstGeom>
          <a:noFill/>
        </p:spPr>
        <p:txBody>
          <a:bodyPr wrap="square" rtlCol="0">
            <a:spAutoFit/>
          </a:bodyPr>
          <a:lstStyle/>
          <a:p>
            <a:r>
              <a:rPr lang="en-US" sz="3200" b="1" dirty="0">
                <a:effectLst>
                  <a:outerShdw blurRad="38100" dist="38100" dir="2700000" algn="tl">
                    <a:srgbClr val="000000">
                      <a:alpha val="43137"/>
                    </a:srgbClr>
                  </a:outerShdw>
                </a:effectLst>
              </a:rPr>
              <a:t>Open data is free for anyone to reuse or redistribute for any person</a:t>
            </a:r>
            <a:endParaRPr lang="en-ZA" sz="3200" b="1" dirty="0">
              <a:effectLst>
                <a:outerShdw blurRad="38100" dist="38100" dir="2700000" algn="tl">
                  <a:srgbClr val="000000">
                    <a:alpha val="43137"/>
                  </a:srgbClr>
                </a:outerShdw>
              </a:effectLst>
            </a:endParaRPr>
          </a:p>
          <a:p>
            <a:endParaRPr lang="en-US" sz="3200"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is often Ugly</a:t>
            </a:r>
            <a:endParaRPr lang="en-ZA" dirty="0"/>
          </a:p>
        </p:txBody>
      </p:sp>
      <p:sp>
        <p:nvSpPr>
          <p:cNvPr id="3" name="Content Placeholder 2"/>
          <p:cNvSpPr>
            <a:spLocks noGrp="1"/>
          </p:cNvSpPr>
          <p:nvPr>
            <p:ph idx="1"/>
          </p:nvPr>
        </p:nvSpPr>
        <p:spPr>
          <a:xfrm>
            <a:off x="457200" y="1484784"/>
            <a:ext cx="8229600" cy="4641379"/>
          </a:xfrm>
        </p:spPr>
        <p:txBody>
          <a:bodyPr>
            <a:normAutofit/>
          </a:bodyPr>
          <a:lstStyle/>
          <a:p>
            <a:r>
              <a:rPr lang="en-US" dirty="0" smtClean="0">
                <a:latin typeface="+mj-lt"/>
              </a:rPr>
              <a:t>Role of Data Journalists</a:t>
            </a:r>
          </a:p>
          <a:p>
            <a:pPr lvl="1"/>
            <a:r>
              <a:rPr lang="en-US" dirty="0" smtClean="0">
                <a:latin typeface="+mj-lt"/>
              </a:rPr>
              <a:t>Beautification &amp; Storytelling</a:t>
            </a:r>
          </a:p>
          <a:p>
            <a:pPr lvl="1"/>
            <a:endParaRPr lang="en-US" dirty="0">
              <a:latin typeface="+mj-lt"/>
            </a:endParaRPr>
          </a:p>
          <a:p>
            <a:pPr lvl="1"/>
            <a:endParaRPr lang="en-US" dirty="0">
              <a:latin typeface="+mj-lt"/>
            </a:endParaRPr>
          </a:p>
          <a:p>
            <a:pPr marL="0" indent="0">
              <a:buNone/>
            </a:pPr>
            <a:r>
              <a:rPr lang="en-US" sz="2800" dirty="0" smtClean="0">
                <a:latin typeface="+mj-lt"/>
              </a:rPr>
              <a:t>Ugly data </a:t>
            </a:r>
            <a:r>
              <a:rPr lang="en-US" sz="2800" dirty="0" smtClean="0">
                <a:latin typeface="+mj-lt"/>
                <a:sym typeface="Wingdings" panose="05000000000000000000" pitchFamily="2" charset="2"/>
              </a:rPr>
              <a:t> beautiful information and knowledge</a:t>
            </a:r>
            <a:endParaRPr lang="en-US" dirty="0" smtClean="0">
              <a:latin typeface="+mj-lt"/>
            </a:endParaRPr>
          </a:p>
        </p:txBody>
      </p:sp>
    </p:spTree>
    <p:extLst>
      <p:ext uri="{BB962C8B-B14F-4D97-AF65-F5344CB8AC3E}">
        <p14:creationId xmlns:p14="http://schemas.microsoft.com/office/powerpoint/2010/main" val="16384997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Journalism</a:t>
            </a:r>
            <a:endParaRPr lang="en-ZA" dirty="0"/>
          </a:p>
        </p:txBody>
      </p:sp>
      <p:sp>
        <p:nvSpPr>
          <p:cNvPr id="3" name="Content Placeholder 2"/>
          <p:cNvSpPr>
            <a:spLocks noGrp="1"/>
          </p:cNvSpPr>
          <p:nvPr>
            <p:ph idx="1"/>
          </p:nvPr>
        </p:nvSpPr>
        <p:spPr>
          <a:xfrm>
            <a:off x="395536" y="1412776"/>
            <a:ext cx="8229600" cy="4968552"/>
          </a:xfrm>
        </p:spPr>
        <p:txBody>
          <a:bodyPr>
            <a:normAutofit fontScale="85000" lnSpcReduction="10000"/>
          </a:bodyPr>
          <a:lstStyle/>
          <a:p>
            <a:r>
              <a:rPr lang="en-ZA" b="1" dirty="0" smtClean="0">
                <a:latin typeface="+mj-lt"/>
              </a:rPr>
              <a:t>“Data journalism is obtaining, reporting on, curating and publishing data in the public interest.”</a:t>
            </a:r>
            <a:br>
              <a:rPr lang="en-ZA" b="1" dirty="0" smtClean="0">
                <a:latin typeface="+mj-lt"/>
              </a:rPr>
            </a:br>
            <a:r>
              <a:rPr lang="en-ZA" i="1" dirty="0" smtClean="0">
                <a:latin typeface="+mj-lt"/>
              </a:rPr>
              <a:t>(Jonathan Stray, professional journalist and a computer scientist)</a:t>
            </a:r>
          </a:p>
          <a:p>
            <a:endParaRPr lang="en-ZA" dirty="0" smtClean="0">
              <a:latin typeface="+mj-lt"/>
            </a:endParaRPr>
          </a:p>
          <a:p>
            <a:r>
              <a:rPr lang="en-ZA" b="1" dirty="0" smtClean="0">
                <a:latin typeface="+mj-lt"/>
              </a:rPr>
              <a:t>“Data driven journalism is a workflow that consists of the following elements: digging deep into data by scraping, cleansing and structuring it, filtering by mining for specific information, visualizing it and making a story.”</a:t>
            </a:r>
          </a:p>
          <a:p>
            <a:pPr>
              <a:buNone/>
            </a:pPr>
            <a:r>
              <a:rPr lang="en-ZA" b="1" i="1" dirty="0" smtClean="0">
                <a:latin typeface="+mj-lt"/>
              </a:rPr>
              <a:t>    </a:t>
            </a:r>
            <a:r>
              <a:rPr lang="en-ZA" i="1" dirty="0" smtClean="0">
                <a:latin typeface="+mj-lt"/>
              </a:rPr>
              <a:t>(</a:t>
            </a:r>
            <a:r>
              <a:rPr lang="en-ZA" i="1" dirty="0" err="1" smtClean="0">
                <a:latin typeface="+mj-lt"/>
              </a:rPr>
              <a:t>Mirko</a:t>
            </a:r>
            <a:r>
              <a:rPr lang="en-ZA" i="1" dirty="0" smtClean="0">
                <a:latin typeface="+mj-lt"/>
              </a:rPr>
              <a:t> Lorenz, information architect and multimedia journalist)</a:t>
            </a:r>
          </a:p>
        </p:txBody>
      </p:sp>
    </p:spTree>
    <p:extLst>
      <p:ext uri="{BB962C8B-B14F-4D97-AF65-F5344CB8AC3E}">
        <p14:creationId xmlns:p14="http://schemas.microsoft.com/office/powerpoint/2010/main" val="25626444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1912</TotalTime>
  <Words>1711</Words>
  <Application>Microsoft Office PowerPoint</Application>
  <PresentationFormat>On-screen Show (4:3)</PresentationFormat>
  <Paragraphs>499</Paragraphs>
  <Slides>53</Slides>
  <Notes>29</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Data Journalism</vt:lpstr>
      <vt:lpstr>What is Data Journalism?</vt:lpstr>
      <vt:lpstr>State of journalism</vt:lpstr>
      <vt:lpstr>Information in Africa</vt:lpstr>
      <vt:lpstr>Open Data</vt:lpstr>
      <vt:lpstr>PowerPoint Presentation</vt:lpstr>
      <vt:lpstr>PowerPoint Presentation</vt:lpstr>
      <vt:lpstr>Data is often Ugly</vt:lpstr>
      <vt:lpstr>Data Journalism</vt:lpstr>
      <vt:lpstr>PowerPoint Presentation</vt:lpstr>
      <vt:lpstr>Breaking news has already broken…we need ‘issue’ reporting</vt:lpstr>
      <vt:lpstr>PowerPoint Presentation</vt:lpstr>
      <vt:lpstr>People want data journalism</vt:lpstr>
      <vt:lpstr>PowerPoint Presentation</vt:lpstr>
      <vt:lpstr>PowerPoint Presentation</vt:lpstr>
      <vt:lpstr>The “Murder Mysteries” project by Tom Hargrove of the Scripps Howard News Service. </vt:lpstr>
      <vt:lpstr>PowerPoint Presentation</vt:lpstr>
      <vt:lpstr>And…the Expenses Scandal again!</vt:lpstr>
      <vt:lpstr>What is a data story?</vt:lpstr>
      <vt:lpstr>Step-by-step</vt:lpstr>
      <vt:lpstr>PowerPoint Presentation</vt:lpstr>
      <vt:lpstr>PowerPoint Presentation</vt:lpstr>
      <vt:lpstr>Work backwards from your idea!</vt:lpstr>
      <vt:lpstr>1. Statements?</vt:lpstr>
      <vt:lpstr>2. Variables needed?</vt:lpstr>
      <vt:lpstr>3. Who collects those variables?</vt:lpstr>
      <vt:lpstr>4. Get the data!</vt:lpstr>
      <vt:lpstr>1. Finding the Data</vt:lpstr>
      <vt:lpstr>Public records tools</vt:lpstr>
      <vt:lpstr>PowerPoint Presentation</vt:lpstr>
      <vt:lpstr>Data formats?</vt:lpstr>
      <vt:lpstr>Avoid PDFs</vt:lpstr>
      <vt:lpstr>Avoid PDFs...but if necessary...</vt:lpstr>
      <vt:lpstr>...Now what??</vt:lpstr>
      <vt:lpstr>Clean the data</vt:lpstr>
      <vt:lpstr>Data cleaning tools</vt:lpstr>
      <vt:lpstr>Look for patterns</vt:lpstr>
      <vt:lpstr>Excel tools</vt:lpstr>
      <vt:lpstr>PowerPoint Presentation</vt:lpstr>
      <vt:lpstr>Excel terms</vt:lpstr>
      <vt:lpstr>DocumentCloud Tool</vt:lpstr>
      <vt:lpstr>3. Visualizing and Expressing the Data</vt:lpstr>
      <vt:lpstr>What not to do…</vt:lpstr>
      <vt:lpstr>PowerPoint Presentation</vt:lpstr>
      <vt:lpstr>PowerPoint Presentation</vt:lpstr>
      <vt:lpstr>4. Personalisation</vt:lpstr>
      <vt:lpstr>Extra suggestions for starter tools</vt:lpstr>
      <vt:lpstr>Sharing data and collaboration</vt:lpstr>
      <vt:lpstr>Data journalism story elements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Data Journalism</dc:title>
  <dc:creator>researcher</dc:creator>
  <cp:lastModifiedBy>Hasan Jamal</cp:lastModifiedBy>
  <cp:revision>65</cp:revision>
  <dcterms:created xsi:type="dcterms:W3CDTF">2012-10-15T09:52:25Z</dcterms:created>
  <dcterms:modified xsi:type="dcterms:W3CDTF">2019-12-05T03:30:46Z</dcterms:modified>
</cp:coreProperties>
</file>